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  <p:sldMasterId id="2147483660" r:id="rId3"/>
  </p:sldMasterIdLst>
  <p:notesMasterIdLst>
    <p:notesMasterId r:id="rId23"/>
  </p:notesMasterIdLst>
  <p:handoutMasterIdLst>
    <p:handoutMasterId r:id="rId24"/>
  </p:handoutMasterIdLst>
  <p:sldIdLst>
    <p:sldId id="256" r:id="rId4"/>
    <p:sldId id="386" r:id="rId5"/>
    <p:sldId id="366" r:id="rId6"/>
    <p:sldId id="374" r:id="rId7"/>
    <p:sldId id="373" r:id="rId8"/>
    <p:sldId id="378" r:id="rId9"/>
    <p:sldId id="387" r:id="rId10"/>
    <p:sldId id="376" r:id="rId11"/>
    <p:sldId id="364" r:id="rId12"/>
    <p:sldId id="380" r:id="rId13"/>
    <p:sldId id="379" r:id="rId14"/>
    <p:sldId id="355" r:id="rId15"/>
    <p:sldId id="381" r:id="rId16"/>
    <p:sldId id="382" r:id="rId17"/>
    <p:sldId id="352" r:id="rId18"/>
    <p:sldId id="357" r:id="rId19"/>
    <p:sldId id="384" r:id="rId20"/>
    <p:sldId id="353" r:id="rId21"/>
    <p:sldId id="31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BD4FF"/>
    <a:srgbClr val="FF505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7" autoAdjust="0"/>
    <p:restoredTop sz="90599" autoAdjust="0"/>
  </p:normalViewPr>
  <p:slideViewPr>
    <p:cSldViewPr>
      <p:cViewPr>
        <p:scale>
          <a:sx n="150" d="100"/>
          <a:sy n="150" d="100"/>
        </p:scale>
        <p:origin x="414" y="-3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-20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FF8FC-8473-4DFD-87CC-D576DA80B410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22161-F0FA-48FB-AB7F-FA9B9B1E1F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953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EF50B-A2CD-498B-9049-5AC52B436F32}" type="datetimeFigureOut">
              <a:rPr lang="zh-CN" altLang="en-US" smtClean="0"/>
              <a:pPr/>
              <a:t>2019/3/24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EB2FA-5051-4E61-825C-FAC231D306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129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EB2FA-5051-4E61-825C-FAC231D3069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680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EB2FA-5051-4E61-825C-FAC231D30695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540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EB2FA-5051-4E61-825C-FAC231D3069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4713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EB2FA-5051-4E61-825C-FAC231D30695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84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EB2FA-5051-4E61-825C-FAC231D30695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0549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EB2FA-5051-4E61-825C-FAC231D3069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411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EB2FA-5051-4E61-825C-FAC231D3069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141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EB2FA-5051-4E61-825C-FAC231D30695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685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EB2FA-5051-4E61-825C-FAC231D3069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8387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EB2FA-5051-4E61-825C-FAC231D3069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024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EB2FA-5051-4E61-825C-FAC231D3069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493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EB2FA-5051-4E61-825C-FAC231D3069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389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EB2FA-5051-4E61-825C-FAC231D30695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933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EB2FA-5051-4E61-825C-FAC231D3069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7398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EB2FA-5051-4E61-825C-FAC231D3069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571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EB2FA-5051-4E61-825C-FAC231D3069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82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/>
          </p:cNvSpPr>
          <p:nvPr userDrawn="1"/>
        </p:nvSpPr>
        <p:spPr bwMode="auto">
          <a:xfrm>
            <a:off x="8054975" y="0"/>
            <a:ext cx="1089025" cy="266316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32" y="0"/>
              </a:cxn>
              <a:cxn ang="0">
                <a:pos x="1432" y="3492"/>
              </a:cxn>
              <a:cxn ang="0">
                <a:pos x="1419" y="3252"/>
              </a:cxn>
              <a:cxn ang="0">
                <a:pos x="1406" y="3024"/>
              </a:cxn>
              <a:cxn ang="0">
                <a:pos x="1393" y="2807"/>
              </a:cxn>
              <a:cxn ang="0">
                <a:pos x="1379" y="2601"/>
              </a:cxn>
              <a:cxn ang="0">
                <a:pos x="1364" y="2407"/>
              </a:cxn>
              <a:cxn ang="0">
                <a:pos x="1348" y="2222"/>
              </a:cxn>
              <a:cxn ang="0">
                <a:pos x="1330" y="2047"/>
              </a:cxn>
              <a:cxn ang="0">
                <a:pos x="1311" y="1881"/>
              </a:cxn>
              <a:cxn ang="0">
                <a:pos x="1291" y="1726"/>
              </a:cxn>
              <a:cxn ang="0">
                <a:pos x="1268" y="1580"/>
              </a:cxn>
              <a:cxn ang="0">
                <a:pos x="1245" y="1442"/>
              </a:cxn>
              <a:cxn ang="0">
                <a:pos x="1218" y="1313"/>
              </a:cxn>
              <a:cxn ang="0">
                <a:pos x="1190" y="1192"/>
              </a:cxn>
              <a:cxn ang="0">
                <a:pos x="1158" y="1078"/>
              </a:cxn>
              <a:cxn ang="0">
                <a:pos x="1125" y="973"/>
              </a:cxn>
              <a:cxn ang="0">
                <a:pos x="1089" y="873"/>
              </a:cxn>
              <a:cxn ang="0">
                <a:pos x="1049" y="781"/>
              </a:cxn>
              <a:cxn ang="0">
                <a:pos x="1007" y="696"/>
              </a:cxn>
              <a:cxn ang="0">
                <a:pos x="962" y="617"/>
              </a:cxn>
              <a:cxn ang="0">
                <a:pos x="913" y="544"/>
              </a:cxn>
              <a:cxn ang="0">
                <a:pos x="860" y="475"/>
              </a:cxn>
              <a:cxn ang="0">
                <a:pos x="804" y="413"/>
              </a:cxn>
              <a:cxn ang="0">
                <a:pos x="744" y="354"/>
              </a:cxn>
              <a:cxn ang="0">
                <a:pos x="680" y="301"/>
              </a:cxn>
              <a:cxn ang="0">
                <a:pos x="611" y="252"/>
              </a:cxn>
              <a:cxn ang="0">
                <a:pos x="539" y="206"/>
              </a:cxn>
              <a:cxn ang="0">
                <a:pos x="461" y="165"/>
              </a:cxn>
              <a:cxn ang="0">
                <a:pos x="379" y="128"/>
              </a:cxn>
              <a:cxn ang="0">
                <a:pos x="292" y="92"/>
              </a:cxn>
              <a:cxn ang="0">
                <a:pos x="200" y="59"/>
              </a:cxn>
              <a:cxn ang="0">
                <a:pos x="103" y="28"/>
              </a:cxn>
              <a:cxn ang="0">
                <a:pos x="0" y="0"/>
              </a:cxn>
            </a:cxnLst>
            <a:rect l="0" t="0" r="r" b="b"/>
            <a:pathLst>
              <a:path w="1432" h="3492">
                <a:moveTo>
                  <a:pt x="0" y="0"/>
                </a:moveTo>
                <a:lnTo>
                  <a:pt x="1432" y="0"/>
                </a:lnTo>
                <a:lnTo>
                  <a:pt x="1432" y="3492"/>
                </a:lnTo>
                <a:lnTo>
                  <a:pt x="1419" y="3252"/>
                </a:lnTo>
                <a:lnTo>
                  <a:pt x="1406" y="3024"/>
                </a:lnTo>
                <a:lnTo>
                  <a:pt x="1393" y="2807"/>
                </a:lnTo>
                <a:lnTo>
                  <a:pt x="1379" y="2601"/>
                </a:lnTo>
                <a:lnTo>
                  <a:pt x="1364" y="2407"/>
                </a:lnTo>
                <a:lnTo>
                  <a:pt x="1348" y="2222"/>
                </a:lnTo>
                <a:lnTo>
                  <a:pt x="1330" y="2047"/>
                </a:lnTo>
                <a:lnTo>
                  <a:pt x="1311" y="1881"/>
                </a:lnTo>
                <a:lnTo>
                  <a:pt x="1291" y="1726"/>
                </a:lnTo>
                <a:lnTo>
                  <a:pt x="1268" y="1580"/>
                </a:lnTo>
                <a:lnTo>
                  <a:pt x="1245" y="1442"/>
                </a:lnTo>
                <a:lnTo>
                  <a:pt x="1218" y="1313"/>
                </a:lnTo>
                <a:lnTo>
                  <a:pt x="1190" y="1192"/>
                </a:lnTo>
                <a:lnTo>
                  <a:pt x="1158" y="1078"/>
                </a:lnTo>
                <a:lnTo>
                  <a:pt x="1125" y="973"/>
                </a:lnTo>
                <a:lnTo>
                  <a:pt x="1089" y="873"/>
                </a:lnTo>
                <a:lnTo>
                  <a:pt x="1049" y="781"/>
                </a:lnTo>
                <a:lnTo>
                  <a:pt x="1007" y="696"/>
                </a:lnTo>
                <a:lnTo>
                  <a:pt x="962" y="617"/>
                </a:lnTo>
                <a:lnTo>
                  <a:pt x="913" y="544"/>
                </a:lnTo>
                <a:lnTo>
                  <a:pt x="860" y="475"/>
                </a:lnTo>
                <a:lnTo>
                  <a:pt x="804" y="413"/>
                </a:lnTo>
                <a:lnTo>
                  <a:pt x="744" y="354"/>
                </a:lnTo>
                <a:lnTo>
                  <a:pt x="680" y="301"/>
                </a:lnTo>
                <a:lnTo>
                  <a:pt x="611" y="252"/>
                </a:lnTo>
                <a:lnTo>
                  <a:pt x="539" y="206"/>
                </a:lnTo>
                <a:lnTo>
                  <a:pt x="461" y="165"/>
                </a:lnTo>
                <a:lnTo>
                  <a:pt x="379" y="128"/>
                </a:lnTo>
                <a:lnTo>
                  <a:pt x="292" y="92"/>
                </a:lnTo>
                <a:lnTo>
                  <a:pt x="200" y="59"/>
                </a:lnTo>
                <a:lnTo>
                  <a:pt x="103" y="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105"/>
          <p:cNvSpPr>
            <a:spLocks/>
          </p:cNvSpPr>
          <p:nvPr userDrawn="1"/>
        </p:nvSpPr>
        <p:spPr bwMode="auto">
          <a:xfrm>
            <a:off x="1295400" y="5715000"/>
            <a:ext cx="6858000" cy="914400"/>
          </a:xfrm>
          <a:custGeom>
            <a:avLst/>
            <a:gdLst/>
            <a:ahLst/>
            <a:cxnLst>
              <a:cxn ang="0">
                <a:pos x="17264" y="180"/>
              </a:cxn>
              <a:cxn ang="0">
                <a:pos x="16706" y="689"/>
              </a:cxn>
              <a:cxn ang="0">
                <a:pos x="15959" y="1141"/>
              </a:cxn>
              <a:cxn ang="0">
                <a:pos x="15050" y="1535"/>
              </a:cxn>
              <a:cxn ang="0">
                <a:pos x="14003" y="1871"/>
              </a:cxn>
              <a:cxn ang="0">
                <a:pos x="12844" y="2151"/>
              </a:cxn>
              <a:cxn ang="0">
                <a:pos x="11599" y="2374"/>
              </a:cxn>
              <a:cxn ang="0">
                <a:pos x="10294" y="2540"/>
              </a:cxn>
              <a:cxn ang="0">
                <a:pos x="8951" y="2649"/>
              </a:cxn>
              <a:cxn ang="0">
                <a:pos x="7599" y="2704"/>
              </a:cxn>
              <a:cxn ang="0">
                <a:pos x="6264" y="2702"/>
              </a:cxn>
              <a:cxn ang="0">
                <a:pos x="4968" y="2645"/>
              </a:cxn>
              <a:cxn ang="0">
                <a:pos x="3740" y="2534"/>
              </a:cxn>
              <a:cxn ang="0">
                <a:pos x="2603" y="2367"/>
              </a:cxn>
              <a:cxn ang="0">
                <a:pos x="1584" y="2147"/>
              </a:cxn>
              <a:cxn ang="0">
                <a:pos x="708" y="1871"/>
              </a:cxn>
              <a:cxn ang="0">
                <a:pos x="0" y="1543"/>
              </a:cxn>
              <a:cxn ang="0">
                <a:pos x="341" y="1635"/>
              </a:cxn>
              <a:cxn ang="0">
                <a:pos x="1155" y="1920"/>
              </a:cxn>
              <a:cxn ang="0">
                <a:pos x="2121" y="2151"/>
              </a:cxn>
              <a:cxn ang="0">
                <a:pos x="3215" y="2331"/>
              </a:cxn>
              <a:cxn ang="0">
                <a:pos x="4413" y="2457"/>
              </a:cxn>
              <a:cxn ang="0">
                <a:pos x="5686" y="2531"/>
              </a:cxn>
              <a:cxn ang="0">
                <a:pos x="7011" y="2550"/>
              </a:cxn>
              <a:cxn ang="0">
                <a:pos x="8361" y="2515"/>
              </a:cxn>
              <a:cxn ang="0">
                <a:pos x="9712" y="2426"/>
              </a:cxn>
              <a:cxn ang="0">
                <a:pos x="11037" y="2283"/>
              </a:cxn>
              <a:cxn ang="0">
                <a:pos x="12311" y="2084"/>
              </a:cxn>
              <a:cxn ang="0">
                <a:pos x="13509" y="1831"/>
              </a:cxn>
              <a:cxn ang="0">
                <a:pos x="14604" y="1522"/>
              </a:cxn>
              <a:cxn ang="0">
                <a:pos x="15571" y="1158"/>
              </a:cxn>
              <a:cxn ang="0">
                <a:pos x="16386" y="737"/>
              </a:cxn>
              <a:cxn ang="0">
                <a:pos x="17021" y="260"/>
              </a:cxn>
            </a:cxnLst>
            <a:rect l="0" t="0" r="r" b="b"/>
            <a:pathLst>
              <a:path w="17264" h="2710">
                <a:moveTo>
                  <a:pt x="17264" y="0"/>
                </a:moveTo>
                <a:lnTo>
                  <a:pt x="17264" y="180"/>
                </a:lnTo>
                <a:lnTo>
                  <a:pt x="17010" y="442"/>
                </a:lnTo>
                <a:lnTo>
                  <a:pt x="16706" y="689"/>
                </a:lnTo>
                <a:lnTo>
                  <a:pt x="16354" y="923"/>
                </a:lnTo>
                <a:lnTo>
                  <a:pt x="15959" y="1141"/>
                </a:lnTo>
                <a:lnTo>
                  <a:pt x="15524" y="1345"/>
                </a:lnTo>
                <a:lnTo>
                  <a:pt x="15050" y="1535"/>
                </a:lnTo>
                <a:lnTo>
                  <a:pt x="14543" y="1710"/>
                </a:lnTo>
                <a:lnTo>
                  <a:pt x="14003" y="1871"/>
                </a:lnTo>
                <a:lnTo>
                  <a:pt x="13437" y="2018"/>
                </a:lnTo>
                <a:lnTo>
                  <a:pt x="12844" y="2151"/>
                </a:lnTo>
                <a:lnTo>
                  <a:pt x="12232" y="2269"/>
                </a:lnTo>
                <a:lnTo>
                  <a:pt x="11599" y="2374"/>
                </a:lnTo>
                <a:lnTo>
                  <a:pt x="10952" y="2464"/>
                </a:lnTo>
                <a:lnTo>
                  <a:pt x="10294" y="2540"/>
                </a:lnTo>
                <a:lnTo>
                  <a:pt x="9625" y="2602"/>
                </a:lnTo>
                <a:lnTo>
                  <a:pt x="8951" y="2649"/>
                </a:lnTo>
                <a:lnTo>
                  <a:pt x="8275" y="2684"/>
                </a:lnTo>
                <a:lnTo>
                  <a:pt x="7599" y="2704"/>
                </a:lnTo>
                <a:lnTo>
                  <a:pt x="6928" y="2710"/>
                </a:lnTo>
                <a:lnTo>
                  <a:pt x="6264" y="2702"/>
                </a:lnTo>
                <a:lnTo>
                  <a:pt x="5609" y="2681"/>
                </a:lnTo>
                <a:lnTo>
                  <a:pt x="4968" y="2645"/>
                </a:lnTo>
                <a:lnTo>
                  <a:pt x="4344" y="2597"/>
                </a:lnTo>
                <a:lnTo>
                  <a:pt x="3740" y="2534"/>
                </a:lnTo>
                <a:lnTo>
                  <a:pt x="3158" y="2457"/>
                </a:lnTo>
                <a:lnTo>
                  <a:pt x="2603" y="2367"/>
                </a:lnTo>
                <a:lnTo>
                  <a:pt x="2077" y="2264"/>
                </a:lnTo>
                <a:lnTo>
                  <a:pt x="1584" y="2147"/>
                </a:lnTo>
                <a:lnTo>
                  <a:pt x="1126" y="2016"/>
                </a:lnTo>
                <a:lnTo>
                  <a:pt x="708" y="1871"/>
                </a:lnTo>
                <a:lnTo>
                  <a:pt x="331" y="1714"/>
                </a:lnTo>
                <a:lnTo>
                  <a:pt x="0" y="1543"/>
                </a:lnTo>
                <a:lnTo>
                  <a:pt x="0" y="1474"/>
                </a:lnTo>
                <a:lnTo>
                  <a:pt x="341" y="1635"/>
                </a:lnTo>
                <a:lnTo>
                  <a:pt x="727" y="1784"/>
                </a:lnTo>
                <a:lnTo>
                  <a:pt x="1155" y="1920"/>
                </a:lnTo>
                <a:lnTo>
                  <a:pt x="1621" y="2042"/>
                </a:lnTo>
                <a:lnTo>
                  <a:pt x="2121" y="2151"/>
                </a:lnTo>
                <a:lnTo>
                  <a:pt x="2654" y="2249"/>
                </a:lnTo>
                <a:lnTo>
                  <a:pt x="3215" y="2331"/>
                </a:lnTo>
                <a:lnTo>
                  <a:pt x="3803" y="2401"/>
                </a:lnTo>
                <a:lnTo>
                  <a:pt x="4413" y="2457"/>
                </a:lnTo>
                <a:lnTo>
                  <a:pt x="5041" y="2500"/>
                </a:lnTo>
                <a:lnTo>
                  <a:pt x="5686" y="2531"/>
                </a:lnTo>
                <a:lnTo>
                  <a:pt x="6343" y="2547"/>
                </a:lnTo>
                <a:lnTo>
                  <a:pt x="7011" y="2550"/>
                </a:lnTo>
                <a:lnTo>
                  <a:pt x="7685" y="2539"/>
                </a:lnTo>
                <a:lnTo>
                  <a:pt x="8361" y="2515"/>
                </a:lnTo>
                <a:lnTo>
                  <a:pt x="9039" y="2478"/>
                </a:lnTo>
                <a:lnTo>
                  <a:pt x="9712" y="2426"/>
                </a:lnTo>
                <a:lnTo>
                  <a:pt x="10379" y="2361"/>
                </a:lnTo>
                <a:lnTo>
                  <a:pt x="11037" y="2283"/>
                </a:lnTo>
                <a:lnTo>
                  <a:pt x="11682" y="2190"/>
                </a:lnTo>
                <a:lnTo>
                  <a:pt x="12311" y="2084"/>
                </a:lnTo>
                <a:lnTo>
                  <a:pt x="12921" y="1964"/>
                </a:lnTo>
                <a:lnTo>
                  <a:pt x="13509" y="1831"/>
                </a:lnTo>
                <a:lnTo>
                  <a:pt x="14070" y="1683"/>
                </a:lnTo>
                <a:lnTo>
                  <a:pt x="14604" y="1522"/>
                </a:lnTo>
                <a:lnTo>
                  <a:pt x="15105" y="1347"/>
                </a:lnTo>
                <a:lnTo>
                  <a:pt x="15571" y="1158"/>
                </a:lnTo>
                <a:lnTo>
                  <a:pt x="15999" y="954"/>
                </a:lnTo>
                <a:lnTo>
                  <a:pt x="16386" y="737"/>
                </a:lnTo>
                <a:lnTo>
                  <a:pt x="16728" y="506"/>
                </a:lnTo>
                <a:lnTo>
                  <a:pt x="17021" y="260"/>
                </a:lnTo>
                <a:lnTo>
                  <a:pt x="17264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0000"/>
                </a:schemeClr>
              </a:gs>
              <a:gs pos="50000">
                <a:schemeClr val="accent2"/>
              </a:gs>
              <a:gs pos="100000">
                <a:schemeClr val="bg1">
                  <a:alpha val="30000"/>
                </a:schemeClr>
              </a:gs>
            </a:gsLst>
            <a:lin ang="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/>
          <p:cNvGrpSpPr/>
          <p:nvPr userDrawn="1"/>
        </p:nvGrpSpPr>
        <p:grpSpPr>
          <a:xfrm rot="10800000">
            <a:off x="0" y="4520045"/>
            <a:ext cx="2057400" cy="2337955"/>
            <a:chOff x="7467600" y="0"/>
            <a:chExt cx="1676400" cy="1905000"/>
          </a:xfrm>
        </p:grpSpPr>
        <p:sp>
          <p:nvSpPr>
            <p:cNvPr id="16" name="Teardrop 15"/>
            <p:cNvSpPr/>
            <p:nvPr userDrawn="1"/>
          </p:nvSpPr>
          <p:spPr>
            <a:xfrm>
              <a:off x="7620000" y="381000"/>
              <a:ext cx="1524000" cy="1524000"/>
            </a:xfrm>
            <a:prstGeom prst="teardrop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ardrop 14"/>
            <p:cNvSpPr/>
            <p:nvPr userDrawn="1"/>
          </p:nvSpPr>
          <p:spPr>
            <a:xfrm>
              <a:off x="7467600" y="0"/>
              <a:ext cx="1143000" cy="1143000"/>
            </a:xfrm>
            <a:prstGeom prst="teardrop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ardrop 13"/>
            <p:cNvSpPr/>
            <p:nvPr userDrawn="1"/>
          </p:nvSpPr>
          <p:spPr>
            <a:xfrm>
              <a:off x="7772400" y="0"/>
              <a:ext cx="1371600" cy="1371600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6781801" y="3975905"/>
            <a:ext cx="2033178" cy="2590798"/>
            <a:chOff x="5123427" y="2586247"/>
            <a:chExt cx="3113140" cy="3966952"/>
          </a:xfrm>
        </p:grpSpPr>
        <p:sp>
          <p:nvSpPr>
            <p:cNvPr id="1034" name="Freeform 10"/>
            <p:cNvSpPr>
              <a:spLocks/>
            </p:cNvSpPr>
            <p:nvPr userDrawn="1"/>
          </p:nvSpPr>
          <p:spPr bwMode="auto">
            <a:xfrm>
              <a:off x="5123427" y="2633869"/>
              <a:ext cx="1201172" cy="3890755"/>
            </a:xfrm>
            <a:custGeom>
              <a:avLst/>
              <a:gdLst/>
              <a:ahLst/>
              <a:cxnLst>
                <a:cxn ang="0">
                  <a:pos x="272" y="264"/>
                </a:cxn>
                <a:cxn ang="0">
                  <a:pos x="256" y="324"/>
                </a:cxn>
                <a:cxn ang="0">
                  <a:pos x="252" y="382"/>
                </a:cxn>
                <a:cxn ang="0">
                  <a:pos x="248" y="446"/>
                </a:cxn>
                <a:cxn ang="0">
                  <a:pos x="254" y="478"/>
                </a:cxn>
                <a:cxn ang="0">
                  <a:pos x="254" y="530"/>
                </a:cxn>
                <a:cxn ang="0">
                  <a:pos x="234" y="606"/>
                </a:cxn>
                <a:cxn ang="0">
                  <a:pos x="208" y="746"/>
                </a:cxn>
                <a:cxn ang="0">
                  <a:pos x="206" y="814"/>
                </a:cxn>
                <a:cxn ang="0">
                  <a:pos x="198" y="830"/>
                </a:cxn>
                <a:cxn ang="0">
                  <a:pos x="208" y="844"/>
                </a:cxn>
                <a:cxn ang="0">
                  <a:pos x="240" y="860"/>
                </a:cxn>
                <a:cxn ang="0">
                  <a:pos x="240" y="876"/>
                </a:cxn>
                <a:cxn ang="0">
                  <a:pos x="234" y="882"/>
                </a:cxn>
                <a:cxn ang="0">
                  <a:pos x="212" y="888"/>
                </a:cxn>
                <a:cxn ang="0">
                  <a:pos x="194" y="882"/>
                </a:cxn>
                <a:cxn ang="0">
                  <a:pos x="164" y="872"/>
                </a:cxn>
                <a:cxn ang="0">
                  <a:pos x="152" y="884"/>
                </a:cxn>
                <a:cxn ang="0">
                  <a:pos x="120" y="894"/>
                </a:cxn>
                <a:cxn ang="0">
                  <a:pos x="92" y="886"/>
                </a:cxn>
                <a:cxn ang="0">
                  <a:pos x="86" y="880"/>
                </a:cxn>
                <a:cxn ang="0">
                  <a:pos x="84" y="852"/>
                </a:cxn>
                <a:cxn ang="0">
                  <a:pos x="70" y="842"/>
                </a:cxn>
                <a:cxn ang="0">
                  <a:pos x="72" y="814"/>
                </a:cxn>
                <a:cxn ang="0">
                  <a:pos x="60" y="766"/>
                </a:cxn>
                <a:cxn ang="0">
                  <a:pos x="52" y="694"/>
                </a:cxn>
                <a:cxn ang="0">
                  <a:pos x="50" y="626"/>
                </a:cxn>
                <a:cxn ang="0">
                  <a:pos x="50" y="500"/>
                </a:cxn>
                <a:cxn ang="0">
                  <a:pos x="42" y="432"/>
                </a:cxn>
                <a:cxn ang="0">
                  <a:pos x="36" y="422"/>
                </a:cxn>
                <a:cxn ang="0">
                  <a:pos x="42" y="414"/>
                </a:cxn>
                <a:cxn ang="0">
                  <a:pos x="36" y="406"/>
                </a:cxn>
                <a:cxn ang="0">
                  <a:pos x="24" y="392"/>
                </a:cxn>
                <a:cxn ang="0">
                  <a:pos x="12" y="366"/>
                </a:cxn>
                <a:cxn ang="0">
                  <a:pos x="4" y="338"/>
                </a:cxn>
                <a:cxn ang="0">
                  <a:pos x="4" y="272"/>
                </a:cxn>
                <a:cxn ang="0">
                  <a:pos x="30" y="186"/>
                </a:cxn>
                <a:cxn ang="0">
                  <a:pos x="66" y="142"/>
                </a:cxn>
                <a:cxn ang="0">
                  <a:pos x="114" y="128"/>
                </a:cxn>
                <a:cxn ang="0">
                  <a:pos x="128" y="126"/>
                </a:cxn>
                <a:cxn ang="0">
                  <a:pos x="142" y="128"/>
                </a:cxn>
                <a:cxn ang="0">
                  <a:pos x="152" y="100"/>
                </a:cxn>
                <a:cxn ang="0">
                  <a:pos x="146" y="88"/>
                </a:cxn>
                <a:cxn ang="0">
                  <a:pos x="146" y="72"/>
                </a:cxn>
                <a:cxn ang="0">
                  <a:pos x="152" y="60"/>
                </a:cxn>
                <a:cxn ang="0">
                  <a:pos x="144" y="42"/>
                </a:cxn>
                <a:cxn ang="0">
                  <a:pos x="146" y="34"/>
                </a:cxn>
                <a:cxn ang="0">
                  <a:pos x="168" y="8"/>
                </a:cxn>
                <a:cxn ang="0">
                  <a:pos x="186" y="4"/>
                </a:cxn>
                <a:cxn ang="0">
                  <a:pos x="192" y="2"/>
                </a:cxn>
                <a:cxn ang="0">
                  <a:pos x="220" y="6"/>
                </a:cxn>
                <a:cxn ang="0">
                  <a:pos x="232" y="16"/>
                </a:cxn>
                <a:cxn ang="0">
                  <a:pos x="248" y="38"/>
                </a:cxn>
                <a:cxn ang="0">
                  <a:pos x="250" y="64"/>
                </a:cxn>
                <a:cxn ang="0">
                  <a:pos x="240" y="70"/>
                </a:cxn>
                <a:cxn ang="0">
                  <a:pos x="232" y="88"/>
                </a:cxn>
                <a:cxn ang="0">
                  <a:pos x="214" y="128"/>
                </a:cxn>
                <a:cxn ang="0">
                  <a:pos x="220" y="150"/>
                </a:cxn>
                <a:cxn ang="0">
                  <a:pos x="256" y="172"/>
                </a:cxn>
                <a:cxn ang="0">
                  <a:pos x="276" y="216"/>
                </a:cxn>
              </a:cxnLst>
              <a:rect l="0" t="0" r="r" b="b"/>
              <a:pathLst>
                <a:path w="276" h="894">
                  <a:moveTo>
                    <a:pt x="276" y="216"/>
                  </a:moveTo>
                  <a:lnTo>
                    <a:pt x="276" y="216"/>
                  </a:lnTo>
                  <a:lnTo>
                    <a:pt x="272" y="264"/>
                  </a:lnTo>
                  <a:lnTo>
                    <a:pt x="272" y="264"/>
                  </a:lnTo>
                  <a:lnTo>
                    <a:pt x="256" y="324"/>
                  </a:lnTo>
                  <a:lnTo>
                    <a:pt x="256" y="324"/>
                  </a:lnTo>
                  <a:lnTo>
                    <a:pt x="252" y="346"/>
                  </a:lnTo>
                  <a:lnTo>
                    <a:pt x="252" y="382"/>
                  </a:lnTo>
                  <a:lnTo>
                    <a:pt x="252" y="382"/>
                  </a:lnTo>
                  <a:lnTo>
                    <a:pt x="252" y="406"/>
                  </a:lnTo>
                  <a:lnTo>
                    <a:pt x="252" y="426"/>
                  </a:lnTo>
                  <a:lnTo>
                    <a:pt x="248" y="446"/>
                  </a:lnTo>
                  <a:lnTo>
                    <a:pt x="248" y="446"/>
                  </a:lnTo>
                  <a:lnTo>
                    <a:pt x="254" y="478"/>
                  </a:lnTo>
                  <a:lnTo>
                    <a:pt x="254" y="478"/>
                  </a:lnTo>
                  <a:lnTo>
                    <a:pt x="256" y="506"/>
                  </a:lnTo>
                  <a:lnTo>
                    <a:pt x="254" y="530"/>
                  </a:lnTo>
                  <a:lnTo>
                    <a:pt x="254" y="530"/>
                  </a:lnTo>
                  <a:lnTo>
                    <a:pt x="240" y="584"/>
                  </a:lnTo>
                  <a:lnTo>
                    <a:pt x="240" y="584"/>
                  </a:lnTo>
                  <a:lnTo>
                    <a:pt x="234" y="606"/>
                  </a:lnTo>
                  <a:lnTo>
                    <a:pt x="224" y="658"/>
                  </a:lnTo>
                  <a:lnTo>
                    <a:pt x="224" y="658"/>
                  </a:lnTo>
                  <a:lnTo>
                    <a:pt x="208" y="746"/>
                  </a:lnTo>
                  <a:lnTo>
                    <a:pt x="208" y="746"/>
                  </a:lnTo>
                  <a:lnTo>
                    <a:pt x="206" y="772"/>
                  </a:lnTo>
                  <a:lnTo>
                    <a:pt x="206" y="814"/>
                  </a:lnTo>
                  <a:lnTo>
                    <a:pt x="196" y="822"/>
                  </a:lnTo>
                  <a:lnTo>
                    <a:pt x="196" y="822"/>
                  </a:lnTo>
                  <a:lnTo>
                    <a:pt x="198" y="830"/>
                  </a:lnTo>
                  <a:lnTo>
                    <a:pt x="200" y="836"/>
                  </a:lnTo>
                  <a:lnTo>
                    <a:pt x="200" y="836"/>
                  </a:lnTo>
                  <a:lnTo>
                    <a:pt x="208" y="844"/>
                  </a:lnTo>
                  <a:lnTo>
                    <a:pt x="218" y="852"/>
                  </a:lnTo>
                  <a:lnTo>
                    <a:pt x="218" y="852"/>
                  </a:lnTo>
                  <a:lnTo>
                    <a:pt x="240" y="860"/>
                  </a:lnTo>
                  <a:lnTo>
                    <a:pt x="240" y="860"/>
                  </a:lnTo>
                  <a:lnTo>
                    <a:pt x="242" y="868"/>
                  </a:lnTo>
                  <a:lnTo>
                    <a:pt x="240" y="876"/>
                  </a:lnTo>
                  <a:lnTo>
                    <a:pt x="240" y="876"/>
                  </a:lnTo>
                  <a:lnTo>
                    <a:pt x="238" y="880"/>
                  </a:lnTo>
                  <a:lnTo>
                    <a:pt x="234" y="882"/>
                  </a:lnTo>
                  <a:lnTo>
                    <a:pt x="220" y="886"/>
                  </a:lnTo>
                  <a:lnTo>
                    <a:pt x="220" y="886"/>
                  </a:lnTo>
                  <a:lnTo>
                    <a:pt x="212" y="888"/>
                  </a:lnTo>
                  <a:lnTo>
                    <a:pt x="204" y="886"/>
                  </a:lnTo>
                  <a:lnTo>
                    <a:pt x="204" y="886"/>
                  </a:lnTo>
                  <a:lnTo>
                    <a:pt x="194" y="882"/>
                  </a:lnTo>
                  <a:lnTo>
                    <a:pt x="184" y="880"/>
                  </a:lnTo>
                  <a:lnTo>
                    <a:pt x="184" y="880"/>
                  </a:lnTo>
                  <a:lnTo>
                    <a:pt x="164" y="872"/>
                  </a:lnTo>
                  <a:lnTo>
                    <a:pt x="164" y="872"/>
                  </a:lnTo>
                  <a:lnTo>
                    <a:pt x="152" y="870"/>
                  </a:lnTo>
                  <a:lnTo>
                    <a:pt x="152" y="884"/>
                  </a:lnTo>
                  <a:lnTo>
                    <a:pt x="148" y="894"/>
                  </a:lnTo>
                  <a:lnTo>
                    <a:pt x="148" y="894"/>
                  </a:lnTo>
                  <a:lnTo>
                    <a:pt x="120" y="894"/>
                  </a:lnTo>
                  <a:lnTo>
                    <a:pt x="120" y="894"/>
                  </a:lnTo>
                  <a:lnTo>
                    <a:pt x="108" y="892"/>
                  </a:lnTo>
                  <a:lnTo>
                    <a:pt x="92" y="886"/>
                  </a:lnTo>
                  <a:lnTo>
                    <a:pt x="92" y="886"/>
                  </a:lnTo>
                  <a:lnTo>
                    <a:pt x="88" y="884"/>
                  </a:lnTo>
                  <a:lnTo>
                    <a:pt x="86" y="880"/>
                  </a:lnTo>
                  <a:lnTo>
                    <a:pt x="84" y="874"/>
                  </a:lnTo>
                  <a:lnTo>
                    <a:pt x="84" y="866"/>
                  </a:lnTo>
                  <a:lnTo>
                    <a:pt x="84" y="852"/>
                  </a:lnTo>
                  <a:lnTo>
                    <a:pt x="84" y="852"/>
                  </a:lnTo>
                  <a:lnTo>
                    <a:pt x="74" y="848"/>
                  </a:lnTo>
                  <a:lnTo>
                    <a:pt x="70" y="842"/>
                  </a:lnTo>
                  <a:lnTo>
                    <a:pt x="70" y="842"/>
                  </a:lnTo>
                  <a:lnTo>
                    <a:pt x="72" y="838"/>
                  </a:lnTo>
                  <a:lnTo>
                    <a:pt x="72" y="814"/>
                  </a:lnTo>
                  <a:lnTo>
                    <a:pt x="72" y="814"/>
                  </a:lnTo>
                  <a:lnTo>
                    <a:pt x="60" y="766"/>
                  </a:lnTo>
                  <a:lnTo>
                    <a:pt x="60" y="766"/>
                  </a:lnTo>
                  <a:lnTo>
                    <a:pt x="56" y="754"/>
                  </a:lnTo>
                  <a:lnTo>
                    <a:pt x="54" y="738"/>
                  </a:lnTo>
                  <a:lnTo>
                    <a:pt x="52" y="694"/>
                  </a:lnTo>
                  <a:lnTo>
                    <a:pt x="52" y="694"/>
                  </a:lnTo>
                  <a:lnTo>
                    <a:pt x="50" y="626"/>
                  </a:lnTo>
                  <a:lnTo>
                    <a:pt x="50" y="626"/>
                  </a:lnTo>
                  <a:lnTo>
                    <a:pt x="50" y="538"/>
                  </a:lnTo>
                  <a:lnTo>
                    <a:pt x="50" y="538"/>
                  </a:lnTo>
                  <a:lnTo>
                    <a:pt x="50" y="500"/>
                  </a:lnTo>
                  <a:lnTo>
                    <a:pt x="56" y="448"/>
                  </a:lnTo>
                  <a:lnTo>
                    <a:pt x="56" y="448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38" y="424"/>
                  </a:lnTo>
                  <a:lnTo>
                    <a:pt x="36" y="422"/>
                  </a:lnTo>
                  <a:lnTo>
                    <a:pt x="38" y="418"/>
                  </a:lnTo>
                  <a:lnTo>
                    <a:pt x="38" y="418"/>
                  </a:lnTo>
                  <a:lnTo>
                    <a:pt x="42" y="414"/>
                  </a:lnTo>
                  <a:lnTo>
                    <a:pt x="42" y="414"/>
                  </a:lnTo>
                  <a:lnTo>
                    <a:pt x="40" y="410"/>
                  </a:lnTo>
                  <a:lnTo>
                    <a:pt x="36" y="406"/>
                  </a:lnTo>
                  <a:lnTo>
                    <a:pt x="36" y="406"/>
                  </a:lnTo>
                  <a:lnTo>
                    <a:pt x="24" y="392"/>
                  </a:lnTo>
                  <a:lnTo>
                    <a:pt x="24" y="392"/>
                  </a:lnTo>
                  <a:lnTo>
                    <a:pt x="18" y="382"/>
                  </a:lnTo>
                  <a:lnTo>
                    <a:pt x="12" y="366"/>
                  </a:lnTo>
                  <a:lnTo>
                    <a:pt x="12" y="366"/>
                  </a:lnTo>
                  <a:lnTo>
                    <a:pt x="12" y="350"/>
                  </a:lnTo>
                  <a:lnTo>
                    <a:pt x="12" y="350"/>
                  </a:lnTo>
                  <a:lnTo>
                    <a:pt x="4" y="338"/>
                  </a:lnTo>
                  <a:lnTo>
                    <a:pt x="0" y="322"/>
                  </a:lnTo>
                  <a:lnTo>
                    <a:pt x="4" y="272"/>
                  </a:lnTo>
                  <a:lnTo>
                    <a:pt x="4" y="272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30" y="186"/>
                  </a:lnTo>
                  <a:lnTo>
                    <a:pt x="40" y="168"/>
                  </a:lnTo>
                  <a:lnTo>
                    <a:pt x="52" y="154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86" y="13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20" y="126"/>
                  </a:lnTo>
                  <a:lnTo>
                    <a:pt x="128" y="126"/>
                  </a:lnTo>
                  <a:lnTo>
                    <a:pt x="134" y="126"/>
                  </a:lnTo>
                  <a:lnTo>
                    <a:pt x="142" y="128"/>
                  </a:lnTo>
                  <a:lnTo>
                    <a:pt x="142" y="128"/>
                  </a:lnTo>
                  <a:lnTo>
                    <a:pt x="150" y="108"/>
                  </a:lnTo>
                  <a:lnTo>
                    <a:pt x="150" y="108"/>
                  </a:lnTo>
                  <a:lnTo>
                    <a:pt x="152" y="100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46" y="88"/>
                  </a:lnTo>
                  <a:lnTo>
                    <a:pt x="146" y="82"/>
                  </a:lnTo>
                  <a:lnTo>
                    <a:pt x="146" y="82"/>
                  </a:lnTo>
                  <a:lnTo>
                    <a:pt x="146" y="72"/>
                  </a:lnTo>
                  <a:lnTo>
                    <a:pt x="148" y="64"/>
                  </a:lnTo>
                  <a:lnTo>
                    <a:pt x="148" y="64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46" y="50"/>
                  </a:lnTo>
                  <a:lnTo>
                    <a:pt x="144" y="42"/>
                  </a:lnTo>
                  <a:lnTo>
                    <a:pt x="144" y="42"/>
                  </a:lnTo>
                  <a:lnTo>
                    <a:pt x="144" y="38"/>
                  </a:lnTo>
                  <a:lnTo>
                    <a:pt x="146" y="34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68" y="8"/>
                  </a:lnTo>
                  <a:lnTo>
                    <a:pt x="168" y="8"/>
                  </a:lnTo>
                  <a:lnTo>
                    <a:pt x="178" y="4"/>
                  </a:lnTo>
                  <a:lnTo>
                    <a:pt x="186" y="4"/>
                  </a:lnTo>
                  <a:lnTo>
                    <a:pt x="186" y="4"/>
                  </a:lnTo>
                  <a:lnTo>
                    <a:pt x="190" y="4"/>
                  </a:lnTo>
                  <a:lnTo>
                    <a:pt x="192" y="2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20" y="6"/>
                  </a:lnTo>
                  <a:lnTo>
                    <a:pt x="220" y="6"/>
                  </a:lnTo>
                  <a:lnTo>
                    <a:pt x="226" y="8"/>
                  </a:lnTo>
                  <a:lnTo>
                    <a:pt x="232" y="16"/>
                  </a:lnTo>
                  <a:lnTo>
                    <a:pt x="240" y="26"/>
                  </a:lnTo>
                  <a:lnTo>
                    <a:pt x="248" y="38"/>
                  </a:lnTo>
                  <a:lnTo>
                    <a:pt x="248" y="38"/>
                  </a:lnTo>
                  <a:lnTo>
                    <a:pt x="250" y="48"/>
                  </a:lnTo>
                  <a:lnTo>
                    <a:pt x="252" y="56"/>
                  </a:lnTo>
                  <a:lnTo>
                    <a:pt x="250" y="64"/>
                  </a:lnTo>
                  <a:lnTo>
                    <a:pt x="244" y="68"/>
                  </a:lnTo>
                  <a:lnTo>
                    <a:pt x="244" y="68"/>
                  </a:lnTo>
                  <a:lnTo>
                    <a:pt x="240" y="70"/>
                  </a:lnTo>
                  <a:lnTo>
                    <a:pt x="238" y="72"/>
                  </a:lnTo>
                  <a:lnTo>
                    <a:pt x="232" y="88"/>
                  </a:lnTo>
                  <a:lnTo>
                    <a:pt x="232" y="88"/>
                  </a:lnTo>
                  <a:lnTo>
                    <a:pt x="232" y="98"/>
                  </a:lnTo>
                  <a:lnTo>
                    <a:pt x="230" y="110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08" y="140"/>
                  </a:lnTo>
                  <a:lnTo>
                    <a:pt x="220" y="150"/>
                  </a:lnTo>
                  <a:lnTo>
                    <a:pt x="220" y="150"/>
                  </a:lnTo>
                  <a:lnTo>
                    <a:pt x="256" y="172"/>
                  </a:lnTo>
                  <a:lnTo>
                    <a:pt x="256" y="172"/>
                  </a:lnTo>
                  <a:lnTo>
                    <a:pt x="272" y="192"/>
                  </a:lnTo>
                  <a:lnTo>
                    <a:pt x="272" y="192"/>
                  </a:lnTo>
                  <a:lnTo>
                    <a:pt x="276" y="216"/>
                  </a:lnTo>
                  <a:lnTo>
                    <a:pt x="276" y="21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6705599" y="2586247"/>
              <a:ext cx="1096722" cy="3890753"/>
            </a:xfrm>
            <a:custGeom>
              <a:avLst/>
              <a:gdLst/>
              <a:ahLst/>
              <a:cxnLst>
                <a:cxn ang="0">
                  <a:pos x="252" y="290"/>
                </a:cxn>
                <a:cxn ang="0">
                  <a:pos x="236" y="342"/>
                </a:cxn>
                <a:cxn ang="0">
                  <a:pos x="230" y="392"/>
                </a:cxn>
                <a:cxn ang="0">
                  <a:pos x="232" y="444"/>
                </a:cxn>
                <a:cxn ang="0">
                  <a:pos x="232" y="484"/>
                </a:cxn>
                <a:cxn ang="0">
                  <a:pos x="216" y="588"/>
                </a:cxn>
                <a:cxn ang="0">
                  <a:pos x="212" y="646"/>
                </a:cxn>
                <a:cxn ang="0">
                  <a:pos x="220" y="722"/>
                </a:cxn>
                <a:cxn ang="0">
                  <a:pos x="222" y="794"/>
                </a:cxn>
                <a:cxn ang="0">
                  <a:pos x="212" y="836"/>
                </a:cxn>
                <a:cxn ang="0">
                  <a:pos x="222" y="866"/>
                </a:cxn>
                <a:cxn ang="0">
                  <a:pos x="220" y="888"/>
                </a:cxn>
                <a:cxn ang="0">
                  <a:pos x="208" y="894"/>
                </a:cxn>
                <a:cxn ang="0">
                  <a:pos x="182" y="890"/>
                </a:cxn>
                <a:cxn ang="0">
                  <a:pos x="176" y="850"/>
                </a:cxn>
                <a:cxn ang="0">
                  <a:pos x="158" y="828"/>
                </a:cxn>
                <a:cxn ang="0">
                  <a:pos x="154" y="728"/>
                </a:cxn>
                <a:cxn ang="0">
                  <a:pos x="150" y="706"/>
                </a:cxn>
                <a:cxn ang="0">
                  <a:pos x="120" y="540"/>
                </a:cxn>
                <a:cxn ang="0">
                  <a:pos x="108" y="686"/>
                </a:cxn>
                <a:cxn ang="0">
                  <a:pos x="108" y="820"/>
                </a:cxn>
                <a:cxn ang="0">
                  <a:pos x="80" y="866"/>
                </a:cxn>
                <a:cxn ang="0">
                  <a:pos x="66" y="882"/>
                </a:cxn>
                <a:cxn ang="0">
                  <a:pos x="22" y="884"/>
                </a:cxn>
                <a:cxn ang="0">
                  <a:pos x="12" y="878"/>
                </a:cxn>
                <a:cxn ang="0">
                  <a:pos x="26" y="862"/>
                </a:cxn>
                <a:cxn ang="0">
                  <a:pos x="50" y="810"/>
                </a:cxn>
                <a:cxn ang="0">
                  <a:pos x="48" y="778"/>
                </a:cxn>
                <a:cxn ang="0">
                  <a:pos x="52" y="734"/>
                </a:cxn>
                <a:cxn ang="0">
                  <a:pos x="48" y="712"/>
                </a:cxn>
                <a:cxn ang="0">
                  <a:pos x="52" y="628"/>
                </a:cxn>
                <a:cxn ang="0">
                  <a:pos x="46" y="598"/>
                </a:cxn>
                <a:cxn ang="0">
                  <a:pos x="22" y="478"/>
                </a:cxn>
                <a:cxn ang="0">
                  <a:pos x="22" y="358"/>
                </a:cxn>
                <a:cxn ang="0">
                  <a:pos x="0" y="276"/>
                </a:cxn>
                <a:cxn ang="0">
                  <a:pos x="4" y="244"/>
                </a:cxn>
                <a:cxn ang="0">
                  <a:pos x="18" y="198"/>
                </a:cxn>
                <a:cxn ang="0">
                  <a:pos x="22" y="166"/>
                </a:cxn>
                <a:cxn ang="0">
                  <a:pos x="34" y="152"/>
                </a:cxn>
                <a:cxn ang="0">
                  <a:pos x="68" y="142"/>
                </a:cxn>
                <a:cxn ang="0">
                  <a:pos x="100" y="124"/>
                </a:cxn>
                <a:cxn ang="0">
                  <a:pos x="104" y="92"/>
                </a:cxn>
                <a:cxn ang="0">
                  <a:pos x="100" y="78"/>
                </a:cxn>
                <a:cxn ang="0">
                  <a:pos x="94" y="48"/>
                </a:cxn>
                <a:cxn ang="0">
                  <a:pos x="106" y="12"/>
                </a:cxn>
                <a:cxn ang="0">
                  <a:pos x="134" y="0"/>
                </a:cxn>
                <a:cxn ang="0">
                  <a:pos x="156" y="4"/>
                </a:cxn>
                <a:cxn ang="0">
                  <a:pos x="172" y="14"/>
                </a:cxn>
                <a:cxn ang="0">
                  <a:pos x="178" y="26"/>
                </a:cxn>
                <a:cxn ang="0">
                  <a:pos x="174" y="48"/>
                </a:cxn>
                <a:cxn ang="0">
                  <a:pos x="172" y="76"/>
                </a:cxn>
                <a:cxn ang="0">
                  <a:pos x="166" y="110"/>
                </a:cxn>
                <a:cxn ang="0">
                  <a:pos x="182" y="128"/>
                </a:cxn>
                <a:cxn ang="0">
                  <a:pos x="216" y="148"/>
                </a:cxn>
                <a:cxn ang="0">
                  <a:pos x="244" y="166"/>
                </a:cxn>
              </a:cxnLst>
              <a:rect l="0" t="0" r="r" b="b"/>
              <a:pathLst>
                <a:path w="252" h="894">
                  <a:moveTo>
                    <a:pt x="252" y="262"/>
                  </a:moveTo>
                  <a:lnTo>
                    <a:pt x="252" y="262"/>
                  </a:lnTo>
                  <a:lnTo>
                    <a:pt x="252" y="290"/>
                  </a:lnTo>
                  <a:lnTo>
                    <a:pt x="250" y="310"/>
                  </a:lnTo>
                  <a:lnTo>
                    <a:pt x="250" y="310"/>
                  </a:lnTo>
                  <a:lnTo>
                    <a:pt x="236" y="342"/>
                  </a:lnTo>
                  <a:lnTo>
                    <a:pt x="236" y="342"/>
                  </a:lnTo>
                  <a:lnTo>
                    <a:pt x="228" y="360"/>
                  </a:lnTo>
                  <a:lnTo>
                    <a:pt x="230" y="392"/>
                  </a:lnTo>
                  <a:lnTo>
                    <a:pt x="230" y="392"/>
                  </a:lnTo>
                  <a:lnTo>
                    <a:pt x="232" y="444"/>
                  </a:lnTo>
                  <a:lnTo>
                    <a:pt x="232" y="444"/>
                  </a:lnTo>
                  <a:lnTo>
                    <a:pt x="234" y="456"/>
                  </a:lnTo>
                  <a:lnTo>
                    <a:pt x="238" y="478"/>
                  </a:lnTo>
                  <a:lnTo>
                    <a:pt x="232" y="484"/>
                  </a:lnTo>
                  <a:lnTo>
                    <a:pt x="222" y="490"/>
                  </a:lnTo>
                  <a:lnTo>
                    <a:pt x="222" y="490"/>
                  </a:lnTo>
                  <a:lnTo>
                    <a:pt x="216" y="588"/>
                  </a:lnTo>
                  <a:lnTo>
                    <a:pt x="216" y="588"/>
                  </a:lnTo>
                  <a:lnTo>
                    <a:pt x="212" y="646"/>
                  </a:lnTo>
                  <a:lnTo>
                    <a:pt x="212" y="646"/>
                  </a:lnTo>
                  <a:lnTo>
                    <a:pt x="218" y="694"/>
                  </a:lnTo>
                  <a:lnTo>
                    <a:pt x="220" y="722"/>
                  </a:lnTo>
                  <a:lnTo>
                    <a:pt x="220" y="722"/>
                  </a:lnTo>
                  <a:lnTo>
                    <a:pt x="222" y="770"/>
                  </a:lnTo>
                  <a:lnTo>
                    <a:pt x="222" y="794"/>
                  </a:lnTo>
                  <a:lnTo>
                    <a:pt x="222" y="794"/>
                  </a:lnTo>
                  <a:lnTo>
                    <a:pt x="224" y="828"/>
                  </a:lnTo>
                  <a:lnTo>
                    <a:pt x="212" y="836"/>
                  </a:lnTo>
                  <a:lnTo>
                    <a:pt x="212" y="836"/>
                  </a:lnTo>
                  <a:lnTo>
                    <a:pt x="220" y="856"/>
                  </a:lnTo>
                  <a:lnTo>
                    <a:pt x="220" y="856"/>
                  </a:lnTo>
                  <a:lnTo>
                    <a:pt x="222" y="866"/>
                  </a:lnTo>
                  <a:lnTo>
                    <a:pt x="222" y="884"/>
                  </a:lnTo>
                  <a:lnTo>
                    <a:pt x="222" y="884"/>
                  </a:lnTo>
                  <a:lnTo>
                    <a:pt x="220" y="888"/>
                  </a:lnTo>
                  <a:lnTo>
                    <a:pt x="218" y="892"/>
                  </a:lnTo>
                  <a:lnTo>
                    <a:pt x="214" y="892"/>
                  </a:lnTo>
                  <a:lnTo>
                    <a:pt x="208" y="894"/>
                  </a:lnTo>
                  <a:lnTo>
                    <a:pt x="208" y="894"/>
                  </a:lnTo>
                  <a:lnTo>
                    <a:pt x="196" y="892"/>
                  </a:lnTo>
                  <a:lnTo>
                    <a:pt x="182" y="890"/>
                  </a:lnTo>
                  <a:lnTo>
                    <a:pt x="182" y="890"/>
                  </a:lnTo>
                  <a:lnTo>
                    <a:pt x="176" y="876"/>
                  </a:lnTo>
                  <a:lnTo>
                    <a:pt x="176" y="850"/>
                  </a:lnTo>
                  <a:lnTo>
                    <a:pt x="176" y="850"/>
                  </a:lnTo>
                  <a:lnTo>
                    <a:pt x="174" y="836"/>
                  </a:lnTo>
                  <a:lnTo>
                    <a:pt x="158" y="828"/>
                  </a:lnTo>
                  <a:lnTo>
                    <a:pt x="158" y="746"/>
                  </a:lnTo>
                  <a:lnTo>
                    <a:pt x="158" y="746"/>
                  </a:lnTo>
                  <a:lnTo>
                    <a:pt x="154" y="728"/>
                  </a:lnTo>
                  <a:lnTo>
                    <a:pt x="154" y="728"/>
                  </a:lnTo>
                  <a:lnTo>
                    <a:pt x="150" y="706"/>
                  </a:lnTo>
                  <a:lnTo>
                    <a:pt x="150" y="706"/>
                  </a:lnTo>
                  <a:lnTo>
                    <a:pt x="146" y="648"/>
                  </a:lnTo>
                  <a:lnTo>
                    <a:pt x="134" y="586"/>
                  </a:lnTo>
                  <a:lnTo>
                    <a:pt x="120" y="540"/>
                  </a:lnTo>
                  <a:lnTo>
                    <a:pt x="108" y="652"/>
                  </a:lnTo>
                  <a:lnTo>
                    <a:pt x="108" y="652"/>
                  </a:lnTo>
                  <a:lnTo>
                    <a:pt x="108" y="686"/>
                  </a:lnTo>
                  <a:lnTo>
                    <a:pt x="108" y="686"/>
                  </a:lnTo>
                  <a:lnTo>
                    <a:pt x="106" y="768"/>
                  </a:lnTo>
                  <a:lnTo>
                    <a:pt x="108" y="820"/>
                  </a:lnTo>
                  <a:lnTo>
                    <a:pt x="100" y="830"/>
                  </a:lnTo>
                  <a:lnTo>
                    <a:pt x="100" y="860"/>
                  </a:lnTo>
                  <a:lnTo>
                    <a:pt x="80" y="866"/>
                  </a:lnTo>
                  <a:lnTo>
                    <a:pt x="70" y="868"/>
                  </a:lnTo>
                  <a:lnTo>
                    <a:pt x="66" y="882"/>
                  </a:lnTo>
                  <a:lnTo>
                    <a:pt x="66" y="882"/>
                  </a:lnTo>
                  <a:lnTo>
                    <a:pt x="42" y="884"/>
                  </a:lnTo>
                  <a:lnTo>
                    <a:pt x="42" y="884"/>
                  </a:lnTo>
                  <a:lnTo>
                    <a:pt x="22" y="884"/>
                  </a:lnTo>
                  <a:lnTo>
                    <a:pt x="16" y="882"/>
                  </a:lnTo>
                  <a:lnTo>
                    <a:pt x="12" y="878"/>
                  </a:lnTo>
                  <a:lnTo>
                    <a:pt x="12" y="878"/>
                  </a:lnTo>
                  <a:lnTo>
                    <a:pt x="10" y="874"/>
                  </a:lnTo>
                  <a:lnTo>
                    <a:pt x="12" y="868"/>
                  </a:lnTo>
                  <a:lnTo>
                    <a:pt x="26" y="862"/>
                  </a:lnTo>
                  <a:lnTo>
                    <a:pt x="52" y="824"/>
                  </a:lnTo>
                  <a:lnTo>
                    <a:pt x="50" y="810"/>
                  </a:lnTo>
                  <a:lnTo>
                    <a:pt x="50" y="810"/>
                  </a:lnTo>
                  <a:lnTo>
                    <a:pt x="48" y="792"/>
                  </a:lnTo>
                  <a:lnTo>
                    <a:pt x="48" y="778"/>
                  </a:lnTo>
                  <a:lnTo>
                    <a:pt x="48" y="778"/>
                  </a:lnTo>
                  <a:lnTo>
                    <a:pt x="48" y="754"/>
                  </a:lnTo>
                  <a:lnTo>
                    <a:pt x="48" y="754"/>
                  </a:lnTo>
                  <a:lnTo>
                    <a:pt x="52" y="734"/>
                  </a:lnTo>
                  <a:lnTo>
                    <a:pt x="52" y="734"/>
                  </a:lnTo>
                  <a:lnTo>
                    <a:pt x="48" y="712"/>
                  </a:lnTo>
                  <a:lnTo>
                    <a:pt x="48" y="712"/>
                  </a:lnTo>
                  <a:lnTo>
                    <a:pt x="48" y="684"/>
                  </a:lnTo>
                  <a:lnTo>
                    <a:pt x="48" y="684"/>
                  </a:lnTo>
                  <a:lnTo>
                    <a:pt x="52" y="628"/>
                  </a:lnTo>
                  <a:lnTo>
                    <a:pt x="52" y="628"/>
                  </a:lnTo>
                  <a:lnTo>
                    <a:pt x="48" y="614"/>
                  </a:lnTo>
                  <a:lnTo>
                    <a:pt x="46" y="598"/>
                  </a:lnTo>
                  <a:lnTo>
                    <a:pt x="46" y="598"/>
                  </a:lnTo>
                  <a:lnTo>
                    <a:pt x="40" y="484"/>
                  </a:lnTo>
                  <a:lnTo>
                    <a:pt x="22" y="478"/>
                  </a:lnTo>
                  <a:lnTo>
                    <a:pt x="28" y="372"/>
                  </a:lnTo>
                  <a:lnTo>
                    <a:pt x="22" y="358"/>
                  </a:lnTo>
                  <a:lnTo>
                    <a:pt x="22" y="358"/>
                  </a:lnTo>
                  <a:lnTo>
                    <a:pt x="8" y="312"/>
                  </a:lnTo>
                  <a:lnTo>
                    <a:pt x="8" y="312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2" y="254"/>
                  </a:lnTo>
                  <a:lnTo>
                    <a:pt x="4" y="244"/>
                  </a:lnTo>
                  <a:lnTo>
                    <a:pt x="8" y="236"/>
                  </a:lnTo>
                  <a:lnTo>
                    <a:pt x="8" y="236"/>
                  </a:lnTo>
                  <a:lnTo>
                    <a:pt x="18" y="198"/>
                  </a:lnTo>
                  <a:lnTo>
                    <a:pt x="18" y="198"/>
                  </a:lnTo>
                  <a:lnTo>
                    <a:pt x="22" y="166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34" y="152"/>
                  </a:lnTo>
                  <a:lnTo>
                    <a:pt x="34" y="152"/>
                  </a:lnTo>
                  <a:lnTo>
                    <a:pt x="40" y="148"/>
                  </a:lnTo>
                  <a:lnTo>
                    <a:pt x="46" y="146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80" y="138"/>
                  </a:lnTo>
                  <a:lnTo>
                    <a:pt x="100" y="124"/>
                  </a:lnTo>
                  <a:lnTo>
                    <a:pt x="104" y="110"/>
                  </a:lnTo>
                  <a:lnTo>
                    <a:pt x="104" y="110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4" y="48"/>
                  </a:lnTo>
                  <a:lnTo>
                    <a:pt x="94" y="42"/>
                  </a:lnTo>
                  <a:lnTo>
                    <a:pt x="100" y="24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22" y="4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46" y="0"/>
                  </a:lnTo>
                  <a:lnTo>
                    <a:pt x="156" y="4"/>
                  </a:lnTo>
                  <a:lnTo>
                    <a:pt x="164" y="8"/>
                  </a:lnTo>
                  <a:lnTo>
                    <a:pt x="172" y="14"/>
                  </a:lnTo>
                  <a:lnTo>
                    <a:pt x="172" y="14"/>
                  </a:lnTo>
                  <a:lnTo>
                    <a:pt x="176" y="18"/>
                  </a:lnTo>
                  <a:lnTo>
                    <a:pt x="178" y="22"/>
                  </a:lnTo>
                  <a:lnTo>
                    <a:pt x="178" y="26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2" y="76"/>
                  </a:lnTo>
                  <a:lnTo>
                    <a:pt x="172" y="76"/>
                  </a:lnTo>
                  <a:lnTo>
                    <a:pt x="168" y="98"/>
                  </a:lnTo>
                  <a:lnTo>
                    <a:pt x="166" y="110"/>
                  </a:lnTo>
                  <a:lnTo>
                    <a:pt x="166" y="110"/>
                  </a:lnTo>
                  <a:lnTo>
                    <a:pt x="174" y="122"/>
                  </a:lnTo>
                  <a:lnTo>
                    <a:pt x="178" y="126"/>
                  </a:lnTo>
                  <a:lnTo>
                    <a:pt x="182" y="128"/>
                  </a:lnTo>
                  <a:lnTo>
                    <a:pt x="182" y="128"/>
                  </a:lnTo>
                  <a:lnTo>
                    <a:pt x="196" y="138"/>
                  </a:lnTo>
                  <a:lnTo>
                    <a:pt x="216" y="148"/>
                  </a:lnTo>
                  <a:lnTo>
                    <a:pt x="216" y="148"/>
                  </a:lnTo>
                  <a:lnTo>
                    <a:pt x="224" y="154"/>
                  </a:lnTo>
                  <a:lnTo>
                    <a:pt x="244" y="166"/>
                  </a:lnTo>
                  <a:lnTo>
                    <a:pt x="252" y="216"/>
                  </a:lnTo>
                  <a:lnTo>
                    <a:pt x="252" y="26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11"/>
            <p:cNvSpPr>
              <a:spLocks noEditPoints="1"/>
            </p:cNvSpPr>
            <p:nvPr userDrawn="1"/>
          </p:nvSpPr>
          <p:spPr bwMode="auto">
            <a:xfrm>
              <a:off x="5966634" y="2908500"/>
              <a:ext cx="1541046" cy="3644699"/>
            </a:xfrm>
            <a:custGeom>
              <a:avLst/>
              <a:gdLst/>
              <a:ahLst/>
              <a:cxnLst>
                <a:cxn ang="0">
                  <a:pos x="60" y="20"/>
                </a:cxn>
                <a:cxn ang="0">
                  <a:pos x="86" y="0"/>
                </a:cxn>
                <a:cxn ang="0">
                  <a:pos x="126" y="10"/>
                </a:cxn>
                <a:cxn ang="0">
                  <a:pos x="152" y="46"/>
                </a:cxn>
                <a:cxn ang="0">
                  <a:pos x="150" y="72"/>
                </a:cxn>
                <a:cxn ang="0">
                  <a:pos x="132" y="88"/>
                </a:cxn>
                <a:cxn ang="0">
                  <a:pos x="130" y="100"/>
                </a:cxn>
                <a:cxn ang="0">
                  <a:pos x="100" y="136"/>
                </a:cxn>
                <a:cxn ang="0">
                  <a:pos x="106" y="146"/>
                </a:cxn>
                <a:cxn ang="0">
                  <a:pos x="120" y="150"/>
                </a:cxn>
                <a:cxn ang="0">
                  <a:pos x="146" y="194"/>
                </a:cxn>
                <a:cxn ang="0">
                  <a:pos x="170" y="264"/>
                </a:cxn>
                <a:cxn ang="0">
                  <a:pos x="196" y="354"/>
                </a:cxn>
                <a:cxn ang="0">
                  <a:pos x="304" y="556"/>
                </a:cxn>
                <a:cxn ang="0">
                  <a:pos x="320" y="618"/>
                </a:cxn>
                <a:cxn ang="0">
                  <a:pos x="314" y="696"/>
                </a:cxn>
                <a:cxn ang="0">
                  <a:pos x="314" y="784"/>
                </a:cxn>
                <a:cxn ang="0">
                  <a:pos x="318" y="806"/>
                </a:cxn>
                <a:cxn ang="0">
                  <a:pos x="372" y="850"/>
                </a:cxn>
                <a:cxn ang="0">
                  <a:pos x="378" y="856"/>
                </a:cxn>
                <a:cxn ang="0">
                  <a:pos x="344" y="876"/>
                </a:cxn>
                <a:cxn ang="0">
                  <a:pos x="280" y="870"/>
                </a:cxn>
                <a:cxn ang="0">
                  <a:pos x="254" y="864"/>
                </a:cxn>
                <a:cxn ang="0">
                  <a:pos x="248" y="838"/>
                </a:cxn>
                <a:cxn ang="0">
                  <a:pos x="254" y="818"/>
                </a:cxn>
                <a:cxn ang="0">
                  <a:pos x="260" y="766"/>
                </a:cxn>
                <a:cxn ang="0">
                  <a:pos x="264" y="640"/>
                </a:cxn>
                <a:cxn ang="0">
                  <a:pos x="254" y="606"/>
                </a:cxn>
                <a:cxn ang="0">
                  <a:pos x="232" y="608"/>
                </a:cxn>
                <a:cxn ang="0">
                  <a:pos x="126" y="672"/>
                </a:cxn>
                <a:cxn ang="0">
                  <a:pos x="124" y="790"/>
                </a:cxn>
                <a:cxn ang="0">
                  <a:pos x="134" y="830"/>
                </a:cxn>
                <a:cxn ang="0">
                  <a:pos x="162" y="880"/>
                </a:cxn>
                <a:cxn ang="0">
                  <a:pos x="144" y="894"/>
                </a:cxn>
                <a:cxn ang="0">
                  <a:pos x="102" y="892"/>
                </a:cxn>
                <a:cxn ang="0">
                  <a:pos x="76" y="880"/>
                </a:cxn>
                <a:cxn ang="0">
                  <a:pos x="70" y="868"/>
                </a:cxn>
                <a:cxn ang="0">
                  <a:pos x="76" y="830"/>
                </a:cxn>
                <a:cxn ang="0">
                  <a:pos x="68" y="722"/>
                </a:cxn>
                <a:cxn ang="0">
                  <a:pos x="66" y="632"/>
                </a:cxn>
                <a:cxn ang="0">
                  <a:pos x="56" y="614"/>
                </a:cxn>
                <a:cxn ang="0">
                  <a:pos x="60" y="572"/>
                </a:cxn>
                <a:cxn ang="0">
                  <a:pos x="58" y="484"/>
                </a:cxn>
                <a:cxn ang="0">
                  <a:pos x="6" y="374"/>
                </a:cxn>
                <a:cxn ang="0">
                  <a:pos x="4" y="178"/>
                </a:cxn>
                <a:cxn ang="0">
                  <a:pos x="10" y="150"/>
                </a:cxn>
                <a:cxn ang="0">
                  <a:pos x="18" y="114"/>
                </a:cxn>
                <a:cxn ang="0">
                  <a:pos x="28" y="94"/>
                </a:cxn>
                <a:cxn ang="0">
                  <a:pos x="38" y="80"/>
                </a:cxn>
                <a:cxn ang="0">
                  <a:pos x="44" y="50"/>
                </a:cxn>
                <a:cxn ang="0">
                  <a:pos x="38" y="284"/>
                </a:cxn>
                <a:cxn ang="0">
                  <a:pos x="42" y="370"/>
                </a:cxn>
                <a:cxn ang="0">
                  <a:pos x="54" y="422"/>
                </a:cxn>
                <a:cxn ang="0">
                  <a:pos x="70" y="390"/>
                </a:cxn>
                <a:cxn ang="0">
                  <a:pos x="74" y="340"/>
                </a:cxn>
                <a:cxn ang="0">
                  <a:pos x="50" y="262"/>
                </a:cxn>
                <a:cxn ang="0">
                  <a:pos x="44" y="242"/>
                </a:cxn>
                <a:cxn ang="0">
                  <a:pos x="38" y="266"/>
                </a:cxn>
              </a:cxnLst>
              <a:rect l="0" t="0" r="r" b="b"/>
              <a:pathLst>
                <a:path w="378" h="894">
                  <a:moveTo>
                    <a:pt x="46" y="44"/>
                  </a:moveTo>
                  <a:lnTo>
                    <a:pt x="46" y="44"/>
                  </a:lnTo>
                  <a:lnTo>
                    <a:pt x="60" y="20"/>
                  </a:lnTo>
                  <a:lnTo>
                    <a:pt x="60" y="20"/>
                  </a:lnTo>
                  <a:lnTo>
                    <a:pt x="64" y="14"/>
                  </a:lnTo>
                  <a:lnTo>
                    <a:pt x="70" y="8"/>
                  </a:lnTo>
                  <a:lnTo>
                    <a:pt x="78" y="4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102" y="2"/>
                  </a:lnTo>
                  <a:lnTo>
                    <a:pt x="116" y="6"/>
                  </a:lnTo>
                  <a:lnTo>
                    <a:pt x="126" y="10"/>
                  </a:lnTo>
                  <a:lnTo>
                    <a:pt x="136" y="18"/>
                  </a:lnTo>
                  <a:lnTo>
                    <a:pt x="144" y="26"/>
                  </a:lnTo>
                  <a:lnTo>
                    <a:pt x="148" y="34"/>
                  </a:lnTo>
                  <a:lnTo>
                    <a:pt x="152" y="46"/>
                  </a:lnTo>
                  <a:lnTo>
                    <a:pt x="152" y="58"/>
                  </a:lnTo>
                  <a:lnTo>
                    <a:pt x="152" y="58"/>
                  </a:lnTo>
                  <a:lnTo>
                    <a:pt x="152" y="66"/>
                  </a:lnTo>
                  <a:lnTo>
                    <a:pt x="150" y="72"/>
                  </a:lnTo>
                  <a:lnTo>
                    <a:pt x="146" y="76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32" y="88"/>
                  </a:lnTo>
                  <a:lnTo>
                    <a:pt x="132" y="88"/>
                  </a:lnTo>
                  <a:lnTo>
                    <a:pt x="134" y="92"/>
                  </a:lnTo>
                  <a:lnTo>
                    <a:pt x="134" y="92"/>
                  </a:lnTo>
                  <a:lnTo>
                    <a:pt x="130" y="100"/>
                  </a:lnTo>
                  <a:lnTo>
                    <a:pt x="124" y="108"/>
                  </a:lnTo>
                  <a:lnTo>
                    <a:pt x="114" y="120"/>
                  </a:lnTo>
                  <a:lnTo>
                    <a:pt x="100" y="130"/>
                  </a:lnTo>
                  <a:lnTo>
                    <a:pt x="100" y="136"/>
                  </a:lnTo>
                  <a:lnTo>
                    <a:pt x="100" y="136"/>
                  </a:lnTo>
                  <a:lnTo>
                    <a:pt x="100" y="140"/>
                  </a:lnTo>
                  <a:lnTo>
                    <a:pt x="102" y="144"/>
                  </a:lnTo>
                  <a:lnTo>
                    <a:pt x="106" y="146"/>
                  </a:lnTo>
                  <a:lnTo>
                    <a:pt x="110" y="148"/>
                  </a:lnTo>
                  <a:lnTo>
                    <a:pt x="110" y="148"/>
                  </a:lnTo>
                  <a:lnTo>
                    <a:pt x="116" y="148"/>
                  </a:lnTo>
                  <a:lnTo>
                    <a:pt x="120" y="150"/>
                  </a:lnTo>
                  <a:lnTo>
                    <a:pt x="124" y="154"/>
                  </a:lnTo>
                  <a:lnTo>
                    <a:pt x="126" y="158"/>
                  </a:lnTo>
                  <a:lnTo>
                    <a:pt x="126" y="158"/>
                  </a:lnTo>
                  <a:lnTo>
                    <a:pt x="146" y="194"/>
                  </a:lnTo>
                  <a:lnTo>
                    <a:pt x="154" y="204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70" y="264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82" y="324"/>
                  </a:lnTo>
                  <a:lnTo>
                    <a:pt x="196" y="354"/>
                  </a:lnTo>
                  <a:lnTo>
                    <a:pt x="240" y="442"/>
                  </a:lnTo>
                  <a:lnTo>
                    <a:pt x="240" y="442"/>
                  </a:lnTo>
                  <a:lnTo>
                    <a:pt x="286" y="528"/>
                  </a:lnTo>
                  <a:lnTo>
                    <a:pt x="304" y="556"/>
                  </a:lnTo>
                  <a:lnTo>
                    <a:pt x="316" y="578"/>
                  </a:lnTo>
                  <a:lnTo>
                    <a:pt x="316" y="578"/>
                  </a:lnTo>
                  <a:lnTo>
                    <a:pt x="320" y="596"/>
                  </a:lnTo>
                  <a:lnTo>
                    <a:pt x="320" y="618"/>
                  </a:lnTo>
                  <a:lnTo>
                    <a:pt x="320" y="618"/>
                  </a:lnTo>
                  <a:lnTo>
                    <a:pt x="318" y="648"/>
                  </a:lnTo>
                  <a:lnTo>
                    <a:pt x="314" y="696"/>
                  </a:lnTo>
                  <a:lnTo>
                    <a:pt x="314" y="696"/>
                  </a:lnTo>
                  <a:lnTo>
                    <a:pt x="312" y="740"/>
                  </a:lnTo>
                  <a:lnTo>
                    <a:pt x="312" y="772"/>
                  </a:lnTo>
                  <a:lnTo>
                    <a:pt x="312" y="784"/>
                  </a:lnTo>
                  <a:lnTo>
                    <a:pt x="314" y="784"/>
                  </a:lnTo>
                  <a:lnTo>
                    <a:pt x="314" y="784"/>
                  </a:lnTo>
                  <a:lnTo>
                    <a:pt x="316" y="796"/>
                  </a:lnTo>
                  <a:lnTo>
                    <a:pt x="318" y="806"/>
                  </a:lnTo>
                  <a:lnTo>
                    <a:pt x="318" y="806"/>
                  </a:lnTo>
                  <a:lnTo>
                    <a:pt x="326" y="822"/>
                  </a:lnTo>
                  <a:lnTo>
                    <a:pt x="338" y="836"/>
                  </a:lnTo>
                  <a:lnTo>
                    <a:pt x="354" y="844"/>
                  </a:lnTo>
                  <a:lnTo>
                    <a:pt x="372" y="850"/>
                  </a:lnTo>
                  <a:lnTo>
                    <a:pt x="372" y="850"/>
                  </a:lnTo>
                  <a:lnTo>
                    <a:pt x="376" y="852"/>
                  </a:lnTo>
                  <a:lnTo>
                    <a:pt x="378" y="856"/>
                  </a:lnTo>
                  <a:lnTo>
                    <a:pt x="378" y="856"/>
                  </a:lnTo>
                  <a:lnTo>
                    <a:pt x="376" y="866"/>
                  </a:lnTo>
                  <a:lnTo>
                    <a:pt x="370" y="872"/>
                  </a:lnTo>
                  <a:lnTo>
                    <a:pt x="358" y="874"/>
                  </a:lnTo>
                  <a:lnTo>
                    <a:pt x="344" y="876"/>
                  </a:lnTo>
                  <a:lnTo>
                    <a:pt x="344" y="876"/>
                  </a:lnTo>
                  <a:lnTo>
                    <a:pt x="312" y="872"/>
                  </a:lnTo>
                  <a:lnTo>
                    <a:pt x="312" y="872"/>
                  </a:lnTo>
                  <a:lnTo>
                    <a:pt x="280" y="870"/>
                  </a:lnTo>
                  <a:lnTo>
                    <a:pt x="280" y="870"/>
                  </a:lnTo>
                  <a:lnTo>
                    <a:pt x="268" y="870"/>
                  </a:lnTo>
                  <a:lnTo>
                    <a:pt x="260" y="868"/>
                  </a:lnTo>
                  <a:lnTo>
                    <a:pt x="254" y="864"/>
                  </a:lnTo>
                  <a:lnTo>
                    <a:pt x="252" y="858"/>
                  </a:lnTo>
                  <a:lnTo>
                    <a:pt x="252" y="858"/>
                  </a:lnTo>
                  <a:lnTo>
                    <a:pt x="250" y="852"/>
                  </a:lnTo>
                  <a:lnTo>
                    <a:pt x="248" y="838"/>
                  </a:lnTo>
                  <a:lnTo>
                    <a:pt x="248" y="838"/>
                  </a:lnTo>
                  <a:lnTo>
                    <a:pt x="250" y="828"/>
                  </a:lnTo>
                  <a:lnTo>
                    <a:pt x="254" y="818"/>
                  </a:lnTo>
                  <a:lnTo>
                    <a:pt x="254" y="818"/>
                  </a:lnTo>
                  <a:lnTo>
                    <a:pt x="260" y="804"/>
                  </a:lnTo>
                  <a:lnTo>
                    <a:pt x="260" y="804"/>
                  </a:lnTo>
                  <a:lnTo>
                    <a:pt x="260" y="766"/>
                  </a:lnTo>
                  <a:lnTo>
                    <a:pt x="260" y="766"/>
                  </a:lnTo>
                  <a:lnTo>
                    <a:pt x="262" y="702"/>
                  </a:lnTo>
                  <a:lnTo>
                    <a:pt x="262" y="702"/>
                  </a:lnTo>
                  <a:lnTo>
                    <a:pt x="264" y="640"/>
                  </a:lnTo>
                  <a:lnTo>
                    <a:pt x="264" y="640"/>
                  </a:lnTo>
                  <a:lnTo>
                    <a:pt x="262" y="624"/>
                  </a:lnTo>
                  <a:lnTo>
                    <a:pt x="258" y="610"/>
                  </a:lnTo>
                  <a:lnTo>
                    <a:pt x="258" y="610"/>
                  </a:lnTo>
                  <a:lnTo>
                    <a:pt x="254" y="606"/>
                  </a:lnTo>
                  <a:lnTo>
                    <a:pt x="246" y="606"/>
                  </a:lnTo>
                  <a:lnTo>
                    <a:pt x="246" y="606"/>
                  </a:lnTo>
                  <a:lnTo>
                    <a:pt x="232" y="608"/>
                  </a:lnTo>
                  <a:lnTo>
                    <a:pt x="232" y="608"/>
                  </a:lnTo>
                  <a:lnTo>
                    <a:pt x="136" y="628"/>
                  </a:lnTo>
                  <a:lnTo>
                    <a:pt x="136" y="628"/>
                  </a:lnTo>
                  <a:lnTo>
                    <a:pt x="130" y="648"/>
                  </a:lnTo>
                  <a:lnTo>
                    <a:pt x="126" y="672"/>
                  </a:lnTo>
                  <a:lnTo>
                    <a:pt x="124" y="702"/>
                  </a:lnTo>
                  <a:lnTo>
                    <a:pt x="124" y="736"/>
                  </a:lnTo>
                  <a:lnTo>
                    <a:pt x="124" y="736"/>
                  </a:lnTo>
                  <a:lnTo>
                    <a:pt x="124" y="790"/>
                  </a:lnTo>
                  <a:lnTo>
                    <a:pt x="124" y="790"/>
                  </a:lnTo>
                  <a:lnTo>
                    <a:pt x="126" y="806"/>
                  </a:lnTo>
                  <a:lnTo>
                    <a:pt x="130" y="818"/>
                  </a:lnTo>
                  <a:lnTo>
                    <a:pt x="134" y="830"/>
                  </a:lnTo>
                  <a:lnTo>
                    <a:pt x="140" y="840"/>
                  </a:lnTo>
                  <a:lnTo>
                    <a:pt x="140" y="840"/>
                  </a:lnTo>
                  <a:lnTo>
                    <a:pt x="152" y="860"/>
                  </a:lnTo>
                  <a:lnTo>
                    <a:pt x="162" y="880"/>
                  </a:lnTo>
                  <a:lnTo>
                    <a:pt x="162" y="880"/>
                  </a:lnTo>
                  <a:lnTo>
                    <a:pt x="160" y="886"/>
                  </a:lnTo>
                  <a:lnTo>
                    <a:pt x="154" y="892"/>
                  </a:lnTo>
                  <a:lnTo>
                    <a:pt x="144" y="894"/>
                  </a:lnTo>
                  <a:lnTo>
                    <a:pt x="132" y="894"/>
                  </a:lnTo>
                  <a:lnTo>
                    <a:pt x="132" y="894"/>
                  </a:lnTo>
                  <a:lnTo>
                    <a:pt x="116" y="894"/>
                  </a:lnTo>
                  <a:lnTo>
                    <a:pt x="102" y="892"/>
                  </a:lnTo>
                  <a:lnTo>
                    <a:pt x="90" y="888"/>
                  </a:lnTo>
                  <a:lnTo>
                    <a:pt x="80" y="882"/>
                  </a:lnTo>
                  <a:lnTo>
                    <a:pt x="80" y="882"/>
                  </a:lnTo>
                  <a:lnTo>
                    <a:pt x="76" y="880"/>
                  </a:lnTo>
                  <a:lnTo>
                    <a:pt x="74" y="876"/>
                  </a:lnTo>
                  <a:lnTo>
                    <a:pt x="72" y="872"/>
                  </a:lnTo>
                  <a:lnTo>
                    <a:pt x="70" y="868"/>
                  </a:lnTo>
                  <a:lnTo>
                    <a:pt x="70" y="868"/>
                  </a:lnTo>
                  <a:lnTo>
                    <a:pt x="74" y="848"/>
                  </a:lnTo>
                  <a:lnTo>
                    <a:pt x="74" y="848"/>
                  </a:lnTo>
                  <a:lnTo>
                    <a:pt x="76" y="830"/>
                  </a:lnTo>
                  <a:lnTo>
                    <a:pt x="76" y="830"/>
                  </a:lnTo>
                  <a:lnTo>
                    <a:pt x="72" y="776"/>
                  </a:lnTo>
                  <a:lnTo>
                    <a:pt x="72" y="776"/>
                  </a:lnTo>
                  <a:lnTo>
                    <a:pt x="68" y="722"/>
                  </a:lnTo>
                  <a:lnTo>
                    <a:pt x="68" y="722"/>
                  </a:lnTo>
                  <a:lnTo>
                    <a:pt x="70" y="676"/>
                  </a:lnTo>
                  <a:lnTo>
                    <a:pt x="74" y="632"/>
                  </a:lnTo>
                  <a:lnTo>
                    <a:pt x="74" y="632"/>
                  </a:lnTo>
                  <a:lnTo>
                    <a:pt x="66" y="632"/>
                  </a:lnTo>
                  <a:lnTo>
                    <a:pt x="60" y="628"/>
                  </a:lnTo>
                  <a:lnTo>
                    <a:pt x="56" y="622"/>
                  </a:lnTo>
                  <a:lnTo>
                    <a:pt x="56" y="614"/>
                  </a:lnTo>
                  <a:lnTo>
                    <a:pt x="56" y="614"/>
                  </a:lnTo>
                  <a:lnTo>
                    <a:pt x="58" y="594"/>
                  </a:lnTo>
                  <a:lnTo>
                    <a:pt x="58" y="594"/>
                  </a:lnTo>
                  <a:lnTo>
                    <a:pt x="60" y="572"/>
                  </a:lnTo>
                  <a:lnTo>
                    <a:pt x="60" y="572"/>
                  </a:lnTo>
                  <a:lnTo>
                    <a:pt x="58" y="528"/>
                  </a:lnTo>
                  <a:lnTo>
                    <a:pt x="58" y="528"/>
                  </a:lnTo>
                  <a:lnTo>
                    <a:pt x="58" y="484"/>
                  </a:lnTo>
                  <a:lnTo>
                    <a:pt x="58" y="484"/>
                  </a:lnTo>
                  <a:lnTo>
                    <a:pt x="46" y="462"/>
                  </a:lnTo>
                  <a:lnTo>
                    <a:pt x="24" y="418"/>
                  </a:lnTo>
                  <a:lnTo>
                    <a:pt x="24" y="418"/>
                  </a:lnTo>
                  <a:lnTo>
                    <a:pt x="6" y="374"/>
                  </a:lnTo>
                  <a:lnTo>
                    <a:pt x="0" y="356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4" y="178"/>
                  </a:lnTo>
                  <a:lnTo>
                    <a:pt x="6" y="170"/>
                  </a:lnTo>
                  <a:lnTo>
                    <a:pt x="8" y="160"/>
                  </a:lnTo>
                  <a:lnTo>
                    <a:pt x="10" y="150"/>
                  </a:lnTo>
                  <a:lnTo>
                    <a:pt x="10" y="150"/>
                  </a:lnTo>
                  <a:lnTo>
                    <a:pt x="10" y="140"/>
                  </a:lnTo>
                  <a:lnTo>
                    <a:pt x="12" y="130"/>
                  </a:lnTo>
                  <a:lnTo>
                    <a:pt x="14" y="120"/>
                  </a:lnTo>
                  <a:lnTo>
                    <a:pt x="18" y="114"/>
                  </a:lnTo>
                  <a:lnTo>
                    <a:pt x="18" y="114"/>
                  </a:lnTo>
                  <a:lnTo>
                    <a:pt x="24" y="102"/>
                  </a:lnTo>
                  <a:lnTo>
                    <a:pt x="28" y="94"/>
                  </a:lnTo>
                  <a:lnTo>
                    <a:pt x="28" y="94"/>
                  </a:lnTo>
                  <a:lnTo>
                    <a:pt x="28" y="88"/>
                  </a:lnTo>
                  <a:lnTo>
                    <a:pt x="30" y="84"/>
                  </a:lnTo>
                  <a:lnTo>
                    <a:pt x="34" y="80"/>
                  </a:lnTo>
                  <a:lnTo>
                    <a:pt x="38" y="80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2" y="58"/>
                  </a:lnTo>
                  <a:lnTo>
                    <a:pt x="44" y="50"/>
                  </a:lnTo>
                  <a:lnTo>
                    <a:pt x="46" y="44"/>
                  </a:lnTo>
                  <a:lnTo>
                    <a:pt x="46" y="44"/>
                  </a:lnTo>
                  <a:close/>
                  <a:moveTo>
                    <a:pt x="38" y="284"/>
                  </a:moveTo>
                  <a:lnTo>
                    <a:pt x="38" y="284"/>
                  </a:lnTo>
                  <a:lnTo>
                    <a:pt x="36" y="302"/>
                  </a:lnTo>
                  <a:lnTo>
                    <a:pt x="36" y="302"/>
                  </a:lnTo>
                  <a:lnTo>
                    <a:pt x="38" y="332"/>
                  </a:lnTo>
                  <a:lnTo>
                    <a:pt x="42" y="370"/>
                  </a:lnTo>
                  <a:lnTo>
                    <a:pt x="42" y="370"/>
                  </a:lnTo>
                  <a:lnTo>
                    <a:pt x="46" y="392"/>
                  </a:lnTo>
                  <a:lnTo>
                    <a:pt x="48" y="410"/>
                  </a:lnTo>
                  <a:lnTo>
                    <a:pt x="54" y="422"/>
                  </a:lnTo>
                  <a:lnTo>
                    <a:pt x="58" y="428"/>
                  </a:lnTo>
                  <a:lnTo>
                    <a:pt x="58" y="428"/>
                  </a:lnTo>
                  <a:lnTo>
                    <a:pt x="64" y="410"/>
                  </a:lnTo>
                  <a:lnTo>
                    <a:pt x="70" y="390"/>
                  </a:lnTo>
                  <a:lnTo>
                    <a:pt x="74" y="368"/>
                  </a:lnTo>
                  <a:lnTo>
                    <a:pt x="74" y="346"/>
                  </a:lnTo>
                  <a:lnTo>
                    <a:pt x="74" y="340"/>
                  </a:lnTo>
                  <a:lnTo>
                    <a:pt x="74" y="340"/>
                  </a:lnTo>
                  <a:lnTo>
                    <a:pt x="66" y="328"/>
                  </a:lnTo>
                  <a:lnTo>
                    <a:pt x="60" y="312"/>
                  </a:lnTo>
                  <a:lnTo>
                    <a:pt x="54" y="290"/>
                  </a:lnTo>
                  <a:lnTo>
                    <a:pt x="50" y="262"/>
                  </a:lnTo>
                  <a:lnTo>
                    <a:pt x="50" y="262"/>
                  </a:lnTo>
                  <a:lnTo>
                    <a:pt x="48" y="248"/>
                  </a:lnTo>
                  <a:lnTo>
                    <a:pt x="46" y="244"/>
                  </a:lnTo>
                  <a:lnTo>
                    <a:pt x="44" y="242"/>
                  </a:lnTo>
                  <a:lnTo>
                    <a:pt x="44" y="242"/>
                  </a:lnTo>
                  <a:lnTo>
                    <a:pt x="42" y="258"/>
                  </a:lnTo>
                  <a:lnTo>
                    <a:pt x="38" y="266"/>
                  </a:lnTo>
                  <a:lnTo>
                    <a:pt x="38" y="266"/>
                  </a:lnTo>
                  <a:lnTo>
                    <a:pt x="38" y="284"/>
                  </a:lnTo>
                  <a:lnTo>
                    <a:pt x="38" y="28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4"/>
            <p:cNvSpPr>
              <a:spLocks noEditPoints="1"/>
            </p:cNvSpPr>
            <p:nvPr userDrawn="1"/>
          </p:nvSpPr>
          <p:spPr bwMode="auto">
            <a:xfrm>
              <a:off x="7364125" y="2879927"/>
              <a:ext cx="872442" cy="3644697"/>
            </a:xfrm>
            <a:custGeom>
              <a:avLst/>
              <a:gdLst/>
              <a:ahLst/>
              <a:cxnLst>
                <a:cxn ang="0">
                  <a:pos x="210" y="154"/>
                </a:cxn>
                <a:cxn ang="0">
                  <a:pos x="200" y="164"/>
                </a:cxn>
                <a:cxn ang="0">
                  <a:pos x="210" y="168"/>
                </a:cxn>
                <a:cxn ang="0">
                  <a:pos x="204" y="210"/>
                </a:cxn>
                <a:cxn ang="0">
                  <a:pos x="210" y="310"/>
                </a:cxn>
                <a:cxn ang="0">
                  <a:pos x="204" y="322"/>
                </a:cxn>
                <a:cxn ang="0">
                  <a:pos x="200" y="394"/>
                </a:cxn>
                <a:cxn ang="0">
                  <a:pos x="192" y="422"/>
                </a:cxn>
                <a:cxn ang="0">
                  <a:pos x="200" y="470"/>
                </a:cxn>
                <a:cxn ang="0">
                  <a:pos x="180" y="492"/>
                </a:cxn>
                <a:cxn ang="0">
                  <a:pos x="168" y="554"/>
                </a:cxn>
                <a:cxn ang="0">
                  <a:pos x="166" y="650"/>
                </a:cxn>
                <a:cxn ang="0">
                  <a:pos x="170" y="798"/>
                </a:cxn>
                <a:cxn ang="0">
                  <a:pos x="182" y="834"/>
                </a:cxn>
                <a:cxn ang="0">
                  <a:pos x="170" y="874"/>
                </a:cxn>
                <a:cxn ang="0">
                  <a:pos x="164" y="872"/>
                </a:cxn>
                <a:cxn ang="0">
                  <a:pos x="160" y="862"/>
                </a:cxn>
                <a:cxn ang="0">
                  <a:pos x="146" y="894"/>
                </a:cxn>
                <a:cxn ang="0">
                  <a:pos x="138" y="876"/>
                </a:cxn>
                <a:cxn ang="0">
                  <a:pos x="130" y="864"/>
                </a:cxn>
                <a:cxn ang="0">
                  <a:pos x="106" y="892"/>
                </a:cxn>
                <a:cxn ang="0">
                  <a:pos x="78" y="894"/>
                </a:cxn>
                <a:cxn ang="0">
                  <a:pos x="66" y="878"/>
                </a:cxn>
                <a:cxn ang="0">
                  <a:pos x="82" y="872"/>
                </a:cxn>
                <a:cxn ang="0">
                  <a:pos x="94" y="850"/>
                </a:cxn>
                <a:cxn ang="0">
                  <a:pos x="98" y="820"/>
                </a:cxn>
                <a:cxn ang="0">
                  <a:pos x="82" y="738"/>
                </a:cxn>
                <a:cxn ang="0">
                  <a:pos x="72" y="666"/>
                </a:cxn>
                <a:cxn ang="0">
                  <a:pos x="42" y="526"/>
                </a:cxn>
                <a:cxn ang="0">
                  <a:pos x="28" y="486"/>
                </a:cxn>
                <a:cxn ang="0">
                  <a:pos x="4" y="456"/>
                </a:cxn>
                <a:cxn ang="0">
                  <a:pos x="0" y="404"/>
                </a:cxn>
                <a:cxn ang="0">
                  <a:pos x="30" y="310"/>
                </a:cxn>
                <a:cxn ang="0">
                  <a:pos x="32" y="278"/>
                </a:cxn>
                <a:cxn ang="0">
                  <a:pos x="40" y="248"/>
                </a:cxn>
                <a:cxn ang="0">
                  <a:pos x="32" y="226"/>
                </a:cxn>
                <a:cxn ang="0">
                  <a:pos x="50" y="198"/>
                </a:cxn>
                <a:cxn ang="0">
                  <a:pos x="54" y="180"/>
                </a:cxn>
                <a:cxn ang="0">
                  <a:pos x="44" y="146"/>
                </a:cxn>
                <a:cxn ang="0">
                  <a:pos x="34" y="96"/>
                </a:cxn>
                <a:cxn ang="0">
                  <a:pos x="24" y="50"/>
                </a:cxn>
                <a:cxn ang="0">
                  <a:pos x="54" y="16"/>
                </a:cxn>
                <a:cxn ang="0">
                  <a:pos x="74" y="6"/>
                </a:cxn>
                <a:cxn ang="0">
                  <a:pos x="102" y="0"/>
                </a:cxn>
                <a:cxn ang="0">
                  <a:pos x="124" y="12"/>
                </a:cxn>
                <a:cxn ang="0">
                  <a:pos x="156" y="52"/>
                </a:cxn>
                <a:cxn ang="0">
                  <a:pos x="166" y="84"/>
                </a:cxn>
                <a:cxn ang="0">
                  <a:pos x="178" y="118"/>
                </a:cxn>
                <a:cxn ang="0">
                  <a:pos x="192" y="140"/>
                </a:cxn>
                <a:cxn ang="0">
                  <a:pos x="206" y="146"/>
                </a:cxn>
                <a:cxn ang="0">
                  <a:pos x="146" y="770"/>
                </a:cxn>
                <a:cxn ang="0">
                  <a:pos x="132" y="710"/>
                </a:cxn>
                <a:cxn ang="0">
                  <a:pos x="126" y="734"/>
                </a:cxn>
                <a:cxn ang="0">
                  <a:pos x="128" y="788"/>
                </a:cxn>
                <a:cxn ang="0">
                  <a:pos x="140" y="810"/>
                </a:cxn>
                <a:cxn ang="0">
                  <a:pos x="146" y="780"/>
                </a:cxn>
                <a:cxn ang="0">
                  <a:pos x="176" y="324"/>
                </a:cxn>
                <a:cxn ang="0">
                  <a:pos x="166" y="262"/>
                </a:cxn>
                <a:cxn ang="0">
                  <a:pos x="142" y="304"/>
                </a:cxn>
                <a:cxn ang="0">
                  <a:pos x="138" y="318"/>
                </a:cxn>
                <a:cxn ang="0">
                  <a:pos x="140" y="338"/>
                </a:cxn>
                <a:cxn ang="0">
                  <a:pos x="172" y="380"/>
                </a:cxn>
                <a:cxn ang="0">
                  <a:pos x="176" y="324"/>
                </a:cxn>
              </a:cxnLst>
              <a:rect l="0" t="0" r="r" b="b"/>
              <a:pathLst>
                <a:path w="214" h="894">
                  <a:moveTo>
                    <a:pt x="214" y="148"/>
                  </a:moveTo>
                  <a:lnTo>
                    <a:pt x="214" y="148"/>
                  </a:lnTo>
                  <a:lnTo>
                    <a:pt x="210" y="154"/>
                  </a:lnTo>
                  <a:lnTo>
                    <a:pt x="210" y="154"/>
                  </a:lnTo>
                  <a:lnTo>
                    <a:pt x="204" y="158"/>
                  </a:lnTo>
                  <a:lnTo>
                    <a:pt x="204" y="158"/>
                  </a:lnTo>
                  <a:lnTo>
                    <a:pt x="200" y="162"/>
                  </a:lnTo>
                  <a:lnTo>
                    <a:pt x="200" y="164"/>
                  </a:lnTo>
                  <a:lnTo>
                    <a:pt x="200" y="164"/>
                  </a:lnTo>
                  <a:lnTo>
                    <a:pt x="202" y="166"/>
                  </a:lnTo>
                  <a:lnTo>
                    <a:pt x="210" y="168"/>
                  </a:lnTo>
                  <a:lnTo>
                    <a:pt x="210" y="168"/>
                  </a:lnTo>
                  <a:lnTo>
                    <a:pt x="200" y="180"/>
                  </a:lnTo>
                  <a:lnTo>
                    <a:pt x="200" y="180"/>
                  </a:lnTo>
                  <a:lnTo>
                    <a:pt x="202" y="194"/>
                  </a:lnTo>
                  <a:lnTo>
                    <a:pt x="204" y="210"/>
                  </a:lnTo>
                  <a:lnTo>
                    <a:pt x="204" y="210"/>
                  </a:lnTo>
                  <a:lnTo>
                    <a:pt x="208" y="260"/>
                  </a:lnTo>
                  <a:lnTo>
                    <a:pt x="208" y="260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08" y="316"/>
                  </a:lnTo>
                  <a:lnTo>
                    <a:pt x="204" y="322"/>
                  </a:lnTo>
                  <a:lnTo>
                    <a:pt x="204" y="322"/>
                  </a:lnTo>
                  <a:lnTo>
                    <a:pt x="204" y="366"/>
                  </a:lnTo>
                  <a:lnTo>
                    <a:pt x="204" y="366"/>
                  </a:lnTo>
                  <a:lnTo>
                    <a:pt x="202" y="382"/>
                  </a:lnTo>
                  <a:lnTo>
                    <a:pt x="200" y="394"/>
                  </a:lnTo>
                  <a:lnTo>
                    <a:pt x="196" y="404"/>
                  </a:lnTo>
                  <a:lnTo>
                    <a:pt x="192" y="410"/>
                  </a:lnTo>
                  <a:lnTo>
                    <a:pt x="192" y="410"/>
                  </a:lnTo>
                  <a:lnTo>
                    <a:pt x="192" y="422"/>
                  </a:lnTo>
                  <a:lnTo>
                    <a:pt x="192" y="422"/>
                  </a:lnTo>
                  <a:lnTo>
                    <a:pt x="198" y="446"/>
                  </a:lnTo>
                  <a:lnTo>
                    <a:pt x="200" y="448"/>
                  </a:lnTo>
                  <a:lnTo>
                    <a:pt x="200" y="470"/>
                  </a:lnTo>
                  <a:lnTo>
                    <a:pt x="200" y="470"/>
                  </a:lnTo>
                  <a:lnTo>
                    <a:pt x="194" y="480"/>
                  </a:lnTo>
                  <a:lnTo>
                    <a:pt x="188" y="486"/>
                  </a:lnTo>
                  <a:lnTo>
                    <a:pt x="180" y="492"/>
                  </a:lnTo>
                  <a:lnTo>
                    <a:pt x="170" y="496"/>
                  </a:lnTo>
                  <a:lnTo>
                    <a:pt x="170" y="496"/>
                  </a:lnTo>
                  <a:lnTo>
                    <a:pt x="168" y="554"/>
                  </a:lnTo>
                  <a:lnTo>
                    <a:pt x="168" y="554"/>
                  </a:lnTo>
                  <a:lnTo>
                    <a:pt x="164" y="612"/>
                  </a:lnTo>
                  <a:lnTo>
                    <a:pt x="164" y="612"/>
                  </a:lnTo>
                  <a:lnTo>
                    <a:pt x="166" y="650"/>
                  </a:lnTo>
                  <a:lnTo>
                    <a:pt x="166" y="650"/>
                  </a:lnTo>
                  <a:lnTo>
                    <a:pt x="168" y="688"/>
                  </a:lnTo>
                  <a:lnTo>
                    <a:pt x="168" y="688"/>
                  </a:lnTo>
                  <a:lnTo>
                    <a:pt x="168" y="734"/>
                  </a:lnTo>
                  <a:lnTo>
                    <a:pt x="170" y="798"/>
                  </a:lnTo>
                  <a:lnTo>
                    <a:pt x="172" y="800"/>
                  </a:lnTo>
                  <a:lnTo>
                    <a:pt x="172" y="800"/>
                  </a:lnTo>
                  <a:lnTo>
                    <a:pt x="182" y="834"/>
                  </a:lnTo>
                  <a:lnTo>
                    <a:pt x="182" y="834"/>
                  </a:lnTo>
                  <a:lnTo>
                    <a:pt x="174" y="852"/>
                  </a:lnTo>
                  <a:lnTo>
                    <a:pt x="170" y="868"/>
                  </a:lnTo>
                  <a:lnTo>
                    <a:pt x="170" y="868"/>
                  </a:lnTo>
                  <a:lnTo>
                    <a:pt x="170" y="874"/>
                  </a:lnTo>
                  <a:lnTo>
                    <a:pt x="168" y="876"/>
                  </a:lnTo>
                  <a:lnTo>
                    <a:pt x="168" y="876"/>
                  </a:lnTo>
                  <a:lnTo>
                    <a:pt x="166" y="874"/>
                  </a:lnTo>
                  <a:lnTo>
                    <a:pt x="164" y="872"/>
                  </a:lnTo>
                  <a:lnTo>
                    <a:pt x="164" y="872"/>
                  </a:lnTo>
                  <a:lnTo>
                    <a:pt x="164" y="866"/>
                  </a:lnTo>
                  <a:lnTo>
                    <a:pt x="160" y="862"/>
                  </a:lnTo>
                  <a:lnTo>
                    <a:pt x="160" y="862"/>
                  </a:lnTo>
                  <a:lnTo>
                    <a:pt x="146" y="870"/>
                  </a:lnTo>
                  <a:lnTo>
                    <a:pt x="146" y="872"/>
                  </a:lnTo>
                  <a:lnTo>
                    <a:pt x="146" y="894"/>
                  </a:lnTo>
                  <a:lnTo>
                    <a:pt x="146" y="894"/>
                  </a:lnTo>
                  <a:lnTo>
                    <a:pt x="140" y="894"/>
                  </a:lnTo>
                  <a:lnTo>
                    <a:pt x="138" y="890"/>
                  </a:lnTo>
                  <a:lnTo>
                    <a:pt x="138" y="890"/>
                  </a:lnTo>
                  <a:lnTo>
                    <a:pt x="138" y="876"/>
                  </a:lnTo>
                  <a:lnTo>
                    <a:pt x="138" y="876"/>
                  </a:lnTo>
                  <a:lnTo>
                    <a:pt x="136" y="868"/>
                  </a:lnTo>
                  <a:lnTo>
                    <a:pt x="130" y="864"/>
                  </a:lnTo>
                  <a:lnTo>
                    <a:pt x="130" y="864"/>
                  </a:lnTo>
                  <a:lnTo>
                    <a:pt x="118" y="880"/>
                  </a:lnTo>
                  <a:lnTo>
                    <a:pt x="118" y="880"/>
                  </a:lnTo>
                  <a:lnTo>
                    <a:pt x="112" y="886"/>
                  </a:lnTo>
                  <a:lnTo>
                    <a:pt x="106" y="892"/>
                  </a:lnTo>
                  <a:lnTo>
                    <a:pt x="98" y="894"/>
                  </a:lnTo>
                  <a:lnTo>
                    <a:pt x="90" y="894"/>
                  </a:lnTo>
                  <a:lnTo>
                    <a:pt x="90" y="894"/>
                  </a:lnTo>
                  <a:lnTo>
                    <a:pt x="78" y="894"/>
                  </a:lnTo>
                  <a:lnTo>
                    <a:pt x="70" y="888"/>
                  </a:lnTo>
                  <a:lnTo>
                    <a:pt x="66" y="882"/>
                  </a:lnTo>
                  <a:lnTo>
                    <a:pt x="66" y="882"/>
                  </a:lnTo>
                  <a:lnTo>
                    <a:pt x="66" y="878"/>
                  </a:lnTo>
                  <a:lnTo>
                    <a:pt x="66" y="878"/>
                  </a:lnTo>
                  <a:lnTo>
                    <a:pt x="70" y="874"/>
                  </a:lnTo>
                  <a:lnTo>
                    <a:pt x="70" y="874"/>
                  </a:lnTo>
                  <a:lnTo>
                    <a:pt x="82" y="872"/>
                  </a:lnTo>
                  <a:lnTo>
                    <a:pt x="82" y="872"/>
                  </a:lnTo>
                  <a:lnTo>
                    <a:pt x="86" y="870"/>
                  </a:lnTo>
                  <a:lnTo>
                    <a:pt x="88" y="866"/>
                  </a:lnTo>
                  <a:lnTo>
                    <a:pt x="94" y="850"/>
                  </a:lnTo>
                  <a:lnTo>
                    <a:pt x="94" y="850"/>
                  </a:lnTo>
                  <a:lnTo>
                    <a:pt x="98" y="834"/>
                  </a:lnTo>
                  <a:lnTo>
                    <a:pt x="98" y="820"/>
                  </a:lnTo>
                  <a:lnTo>
                    <a:pt x="98" y="820"/>
                  </a:lnTo>
                  <a:lnTo>
                    <a:pt x="98" y="802"/>
                  </a:lnTo>
                  <a:lnTo>
                    <a:pt x="94" y="782"/>
                  </a:lnTo>
                  <a:lnTo>
                    <a:pt x="90" y="762"/>
                  </a:lnTo>
                  <a:lnTo>
                    <a:pt x="82" y="738"/>
                  </a:lnTo>
                  <a:lnTo>
                    <a:pt x="82" y="738"/>
                  </a:lnTo>
                  <a:lnTo>
                    <a:pt x="78" y="708"/>
                  </a:lnTo>
                  <a:lnTo>
                    <a:pt x="72" y="666"/>
                  </a:lnTo>
                  <a:lnTo>
                    <a:pt x="72" y="666"/>
                  </a:lnTo>
                  <a:lnTo>
                    <a:pt x="50" y="588"/>
                  </a:lnTo>
                  <a:lnTo>
                    <a:pt x="50" y="588"/>
                  </a:lnTo>
                  <a:lnTo>
                    <a:pt x="46" y="562"/>
                  </a:lnTo>
                  <a:lnTo>
                    <a:pt x="42" y="526"/>
                  </a:lnTo>
                  <a:lnTo>
                    <a:pt x="42" y="526"/>
                  </a:lnTo>
                  <a:lnTo>
                    <a:pt x="30" y="488"/>
                  </a:lnTo>
                  <a:lnTo>
                    <a:pt x="28" y="486"/>
                  </a:lnTo>
                  <a:lnTo>
                    <a:pt x="28" y="486"/>
                  </a:lnTo>
                  <a:lnTo>
                    <a:pt x="14" y="484"/>
                  </a:lnTo>
                  <a:lnTo>
                    <a:pt x="14" y="484"/>
                  </a:lnTo>
                  <a:lnTo>
                    <a:pt x="8" y="472"/>
                  </a:lnTo>
                  <a:lnTo>
                    <a:pt x="4" y="456"/>
                  </a:lnTo>
                  <a:lnTo>
                    <a:pt x="2" y="438"/>
                  </a:lnTo>
                  <a:lnTo>
                    <a:pt x="0" y="418"/>
                  </a:lnTo>
                  <a:lnTo>
                    <a:pt x="0" y="404"/>
                  </a:lnTo>
                  <a:lnTo>
                    <a:pt x="0" y="404"/>
                  </a:lnTo>
                  <a:lnTo>
                    <a:pt x="16" y="358"/>
                  </a:lnTo>
                  <a:lnTo>
                    <a:pt x="16" y="358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32" y="300"/>
                  </a:lnTo>
                  <a:lnTo>
                    <a:pt x="32" y="300"/>
                  </a:lnTo>
                  <a:lnTo>
                    <a:pt x="32" y="278"/>
                  </a:lnTo>
                  <a:lnTo>
                    <a:pt x="32" y="278"/>
                  </a:lnTo>
                  <a:lnTo>
                    <a:pt x="32" y="270"/>
                  </a:lnTo>
                  <a:lnTo>
                    <a:pt x="36" y="262"/>
                  </a:lnTo>
                  <a:lnTo>
                    <a:pt x="36" y="262"/>
                  </a:lnTo>
                  <a:lnTo>
                    <a:pt x="40" y="248"/>
                  </a:lnTo>
                  <a:lnTo>
                    <a:pt x="40" y="248"/>
                  </a:lnTo>
                  <a:lnTo>
                    <a:pt x="32" y="232"/>
                  </a:lnTo>
                  <a:lnTo>
                    <a:pt x="32" y="226"/>
                  </a:lnTo>
                  <a:lnTo>
                    <a:pt x="32" y="226"/>
                  </a:lnTo>
                  <a:lnTo>
                    <a:pt x="32" y="216"/>
                  </a:lnTo>
                  <a:lnTo>
                    <a:pt x="36" y="208"/>
                  </a:lnTo>
                  <a:lnTo>
                    <a:pt x="42" y="202"/>
                  </a:lnTo>
                  <a:lnTo>
                    <a:pt x="50" y="198"/>
                  </a:lnTo>
                  <a:lnTo>
                    <a:pt x="50" y="198"/>
                  </a:lnTo>
                  <a:lnTo>
                    <a:pt x="52" y="19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2" y="170"/>
                  </a:lnTo>
                  <a:lnTo>
                    <a:pt x="48" y="158"/>
                  </a:lnTo>
                  <a:lnTo>
                    <a:pt x="48" y="158"/>
                  </a:lnTo>
                  <a:lnTo>
                    <a:pt x="44" y="146"/>
                  </a:lnTo>
                  <a:lnTo>
                    <a:pt x="42" y="136"/>
                  </a:lnTo>
                  <a:lnTo>
                    <a:pt x="42" y="136"/>
                  </a:lnTo>
                  <a:lnTo>
                    <a:pt x="40" y="11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6" y="76"/>
                  </a:lnTo>
                  <a:lnTo>
                    <a:pt x="24" y="54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32" y="38"/>
                  </a:lnTo>
                  <a:lnTo>
                    <a:pt x="42" y="26"/>
                  </a:lnTo>
                  <a:lnTo>
                    <a:pt x="54" y="16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4" y="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16" y="6"/>
                  </a:lnTo>
                  <a:lnTo>
                    <a:pt x="124" y="12"/>
                  </a:lnTo>
                  <a:lnTo>
                    <a:pt x="134" y="22"/>
                  </a:lnTo>
                  <a:lnTo>
                    <a:pt x="142" y="34"/>
                  </a:lnTo>
                  <a:lnTo>
                    <a:pt x="142" y="34"/>
                  </a:lnTo>
                  <a:lnTo>
                    <a:pt x="156" y="52"/>
                  </a:lnTo>
                  <a:lnTo>
                    <a:pt x="156" y="52"/>
                  </a:lnTo>
                  <a:lnTo>
                    <a:pt x="162" y="64"/>
                  </a:lnTo>
                  <a:lnTo>
                    <a:pt x="166" y="84"/>
                  </a:lnTo>
                  <a:lnTo>
                    <a:pt x="166" y="84"/>
                  </a:lnTo>
                  <a:lnTo>
                    <a:pt x="170" y="104"/>
                  </a:lnTo>
                  <a:lnTo>
                    <a:pt x="174" y="11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96" y="132"/>
                  </a:lnTo>
                  <a:lnTo>
                    <a:pt x="196" y="132"/>
                  </a:lnTo>
                  <a:lnTo>
                    <a:pt x="192" y="138"/>
                  </a:lnTo>
                  <a:lnTo>
                    <a:pt x="192" y="140"/>
                  </a:lnTo>
                  <a:lnTo>
                    <a:pt x="192" y="140"/>
                  </a:lnTo>
                  <a:lnTo>
                    <a:pt x="198" y="144"/>
                  </a:lnTo>
                  <a:lnTo>
                    <a:pt x="206" y="146"/>
                  </a:lnTo>
                  <a:lnTo>
                    <a:pt x="206" y="146"/>
                  </a:lnTo>
                  <a:lnTo>
                    <a:pt x="214" y="148"/>
                  </a:lnTo>
                  <a:lnTo>
                    <a:pt x="214" y="148"/>
                  </a:lnTo>
                  <a:close/>
                  <a:moveTo>
                    <a:pt x="146" y="770"/>
                  </a:moveTo>
                  <a:lnTo>
                    <a:pt x="146" y="770"/>
                  </a:lnTo>
                  <a:lnTo>
                    <a:pt x="146" y="754"/>
                  </a:lnTo>
                  <a:lnTo>
                    <a:pt x="142" y="738"/>
                  </a:lnTo>
                  <a:lnTo>
                    <a:pt x="138" y="722"/>
                  </a:lnTo>
                  <a:lnTo>
                    <a:pt x="132" y="710"/>
                  </a:lnTo>
                  <a:lnTo>
                    <a:pt x="132" y="710"/>
                  </a:lnTo>
                  <a:lnTo>
                    <a:pt x="128" y="720"/>
                  </a:lnTo>
                  <a:lnTo>
                    <a:pt x="128" y="734"/>
                  </a:lnTo>
                  <a:lnTo>
                    <a:pt x="126" y="734"/>
                  </a:lnTo>
                  <a:lnTo>
                    <a:pt x="126" y="734"/>
                  </a:lnTo>
                  <a:lnTo>
                    <a:pt x="126" y="774"/>
                  </a:lnTo>
                  <a:lnTo>
                    <a:pt x="126" y="774"/>
                  </a:lnTo>
                  <a:lnTo>
                    <a:pt x="128" y="788"/>
                  </a:lnTo>
                  <a:lnTo>
                    <a:pt x="130" y="798"/>
                  </a:lnTo>
                  <a:lnTo>
                    <a:pt x="134" y="806"/>
                  </a:lnTo>
                  <a:lnTo>
                    <a:pt x="138" y="810"/>
                  </a:lnTo>
                  <a:lnTo>
                    <a:pt x="140" y="810"/>
                  </a:lnTo>
                  <a:lnTo>
                    <a:pt x="140" y="810"/>
                  </a:lnTo>
                  <a:lnTo>
                    <a:pt x="142" y="788"/>
                  </a:lnTo>
                  <a:lnTo>
                    <a:pt x="142" y="788"/>
                  </a:lnTo>
                  <a:lnTo>
                    <a:pt x="146" y="780"/>
                  </a:lnTo>
                  <a:lnTo>
                    <a:pt x="146" y="770"/>
                  </a:lnTo>
                  <a:lnTo>
                    <a:pt x="146" y="770"/>
                  </a:lnTo>
                  <a:close/>
                  <a:moveTo>
                    <a:pt x="176" y="324"/>
                  </a:moveTo>
                  <a:lnTo>
                    <a:pt x="176" y="324"/>
                  </a:lnTo>
                  <a:lnTo>
                    <a:pt x="174" y="302"/>
                  </a:lnTo>
                  <a:lnTo>
                    <a:pt x="174" y="284"/>
                  </a:lnTo>
                  <a:lnTo>
                    <a:pt x="170" y="270"/>
                  </a:lnTo>
                  <a:lnTo>
                    <a:pt x="166" y="262"/>
                  </a:lnTo>
                  <a:lnTo>
                    <a:pt x="164" y="264"/>
                  </a:lnTo>
                  <a:lnTo>
                    <a:pt x="164" y="264"/>
                  </a:lnTo>
                  <a:lnTo>
                    <a:pt x="156" y="282"/>
                  </a:lnTo>
                  <a:lnTo>
                    <a:pt x="142" y="304"/>
                  </a:lnTo>
                  <a:lnTo>
                    <a:pt x="140" y="306"/>
                  </a:lnTo>
                  <a:lnTo>
                    <a:pt x="140" y="306"/>
                  </a:lnTo>
                  <a:lnTo>
                    <a:pt x="140" y="314"/>
                  </a:lnTo>
                  <a:lnTo>
                    <a:pt x="138" y="318"/>
                  </a:lnTo>
                  <a:lnTo>
                    <a:pt x="138" y="326"/>
                  </a:lnTo>
                  <a:lnTo>
                    <a:pt x="138" y="326"/>
                  </a:lnTo>
                  <a:lnTo>
                    <a:pt x="138" y="330"/>
                  </a:lnTo>
                  <a:lnTo>
                    <a:pt x="140" y="338"/>
                  </a:lnTo>
                  <a:lnTo>
                    <a:pt x="150" y="354"/>
                  </a:lnTo>
                  <a:lnTo>
                    <a:pt x="150" y="354"/>
                  </a:lnTo>
                  <a:lnTo>
                    <a:pt x="170" y="382"/>
                  </a:lnTo>
                  <a:lnTo>
                    <a:pt x="172" y="380"/>
                  </a:lnTo>
                  <a:lnTo>
                    <a:pt x="172" y="380"/>
                  </a:lnTo>
                  <a:lnTo>
                    <a:pt x="174" y="350"/>
                  </a:lnTo>
                  <a:lnTo>
                    <a:pt x="176" y="324"/>
                  </a:lnTo>
                  <a:lnTo>
                    <a:pt x="176" y="32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91" name="Group 67"/>
          <p:cNvGrpSpPr>
            <a:grpSpLocks noChangeAspect="1"/>
          </p:cNvGrpSpPr>
          <p:nvPr userDrawn="1"/>
        </p:nvGrpSpPr>
        <p:grpSpPr bwMode="auto">
          <a:xfrm flipH="1" flipV="1">
            <a:off x="152398" y="152400"/>
            <a:ext cx="1600202" cy="1033671"/>
            <a:chOff x="2497" y="1995"/>
            <a:chExt cx="805" cy="52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auto">
            <a:xfrm>
              <a:off x="3043" y="2467"/>
              <a:ext cx="46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auto">
            <a:xfrm>
              <a:off x="2699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Rectangle 71"/>
            <p:cNvSpPr>
              <a:spLocks noChangeArrowheads="1"/>
            </p:cNvSpPr>
            <p:nvPr userDrawn="1"/>
          </p:nvSpPr>
          <p:spPr bwMode="auto">
            <a:xfrm>
              <a:off x="2598" y="2467"/>
              <a:ext cx="47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Rectangle 72"/>
            <p:cNvSpPr>
              <a:spLocks noChangeArrowheads="1"/>
            </p:cNvSpPr>
            <p:nvPr userDrawn="1"/>
          </p:nvSpPr>
          <p:spPr bwMode="auto">
            <a:xfrm>
              <a:off x="2497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Rectangle 73"/>
            <p:cNvSpPr>
              <a:spLocks noChangeArrowheads="1"/>
            </p:cNvSpPr>
            <p:nvPr userDrawn="1"/>
          </p:nvSpPr>
          <p:spPr bwMode="auto">
            <a:xfrm>
              <a:off x="3148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Rectangle 74"/>
            <p:cNvSpPr>
              <a:spLocks noChangeArrowheads="1"/>
            </p:cNvSpPr>
            <p:nvPr userDrawn="1"/>
          </p:nvSpPr>
          <p:spPr bwMode="auto">
            <a:xfrm>
              <a:off x="3254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Rectangle 75"/>
            <p:cNvSpPr>
              <a:spLocks noChangeArrowheads="1"/>
            </p:cNvSpPr>
            <p:nvPr userDrawn="1"/>
          </p:nvSpPr>
          <p:spPr bwMode="auto">
            <a:xfrm>
              <a:off x="3148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Rectangle 76"/>
            <p:cNvSpPr>
              <a:spLocks noChangeArrowheads="1"/>
            </p:cNvSpPr>
            <p:nvPr userDrawn="1"/>
          </p:nvSpPr>
          <p:spPr bwMode="auto">
            <a:xfrm>
              <a:off x="3254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Rectangle 77"/>
            <p:cNvSpPr>
              <a:spLocks noChangeArrowheads="1"/>
            </p:cNvSpPr>
            <p:nvPr userDrawn="1"/>
          </p:nvSpPr>
          <p:spPr bwMode="auto">
            <a:xfrm>
              <a:off x="3148" y="2100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Rectangle 78"/>
            <p:cNvSpPr>
              <a:spLocks noChangeArrowheads="1"/>
            </p:cNvSpPr>
            <p:nvPr userDrawn="1"/>
          </p:nvSpPr>
          <p:spPr bwMode="auto">
            <a:xfrm>
              <a:off x="3254" y="2100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Rectangle 79"/>
            <p:cNvSpPr>
              <a:spLocks noChangeArrowheads="1"/>
            </p:cNvSpPr>
            <p:nvPr userDrawn="1"/>
          </p:nvSpPr>
          <p:spPr bwMode="auto">
            <a:xfrm>
              <a:off x="2940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Rectangle 80"/>
            <p:cNvSpPr>
              <a:spLocks noChangeArrowheads="1"/>
            </p:cNvSpPr>
            <p:nvPr userDrawn="1"/>
          </p:nvSpPr>
          <p:spPr bwMode="auto">
            <a:xfrm>
              <a:off x="3046" y="2206"/>
              <a:ext cx="47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Rectangle 81"/>
            <p:cNvSpPr>
              <a:spLocks noChangeArrowheads="1"/>
            </p:cNvSpPr>
            <p:nvPr userDrawn="1"/>
          </p:nvSpPr>
          <p:spPr bwMode="auto">
            <a:xfrm>
              <a:off x="2839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auto">
            <a:xfrm>
              <a:off x="3148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Rectangle 83"/>
            <p:cNvSpPr>
              <a:spLocks noChangeArrowheads="1"/>
            </p:cNvSpPr>
            <p:nvPr userDrawn="1"/>
          </p:nvSpPr>
          <p:spPr bwMode="auto">
            <a:xfrm>
              <a:off x="3254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Rectangle 84"/>
            <p:cNvSpPr>
              <a:spLocks noChangeArrowheads="1"/>
            </p:cNvSpPr>
            <p:nvPr userDrawn="1"/>
          </p:nvSpPr>
          <p:spPr bwMode="auto">
            <a:xfrm>
              <a:off x="2940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Rectangle 85"/>
            <p:cNvSpPr>
              <a:spLocks noChangeArrowheads="1"/>
            </p:cNvSpPr>
            <p:nvPr userDrawn="1"/>
          </p:nvSpPr>
          <p:spPr bwMode="auto">
            <a:xfrm>
              <a:off x="3046" y="2305"/>
              <a:ext cx="47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Rectangle 86"/>
            <p:cNvSpPr>
              <a:spLocks noChangeArrowheads="1"/>
            </p:cNvSpPr>
            <p:nvPr userDrawn="1"/>
          </p:nvSpPr>
          <p:spPr bwMode="auto">
            <a:xfrm>
              <a:off x="2839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Rectangle 87"/>
            <p:cNvSpPr>
              <a:spLocks noChangeArrowheads="1"/>
            </p:cNvSpPr>
            <p:nvPr userDrawn="1"/>
          </p:nvSpPr>
          <p:spPr bwMode="auto">
            <a:xfrm>
              <a:off x="3148" y="1995"/>
              <a:ext cx="48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Rectangle 88"/>
            <p:cNvSpPr>
              <a:spLocks noChangeArrowheads="1"/>
            </p:cNvSpPr>
            <p:nvPr userDrawn="1"/>
          </p:nvSpPr>
          <p:spPr bwMode="auto">
            <a:xfrm>
              <a:off x="3254" y="1995"/>
              <a:ext cx="48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85800" y="1143000"/>
            <a:ext cx="7772400" cy="646331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1828800"/>
            <a:ext cx="7772400" cy="46166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3" name="Rectangle 32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7"/>
            <p:cNvGrpSpPr>
              <a:grpSpLocks noChangeAspect="1"/>
            </p:cNvGrpSpPr>
            <p:nvPr userDrawn="1"/>
          </p:nvGrpSpPr>
          <p:grpSpPr bwMode="auto">
            <a:xfrm flipH="1" flipV="1">
              <a:off x="152398" y="152400"/>
              <a:ext cx="1066802" cy="689114"/>
              <a:chOff x="2497" y="1995"/>
              <a:chExt cx="805" cy="52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8" name="Rectangle 69"/>
              <p:cNvSpPr>
                <a:spLocks noChangeArrowheads="1"/>
              </p:cNvSpPr>
              <p:nvPr userDrawn="1"/>
            </p:nvSpPr>
            <p:spPr bwMode="auto">
              <a:xfrm>
                <a:off x="3043" y="2467"/>
                <a:ext cx="46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Rectangle 70"/>
              <p:cNvSpPr>
                <a:spLocks noChangeArrowheads="1"/>
              </p:cNvSpPr>
              <p:nvPr userDrawn="1"/>
            </p:nvSpPr>
            <p:spPr bwMode="auto">
              <a:xfrm>
                <a:off x="2699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71"/>
              <p:cNvSpPr>
                <a:spLocks noChangeArrowheads="1"/>
              </p:cNvSpPr>
              <p:nvPr userDrawn="1"/>
            </p:nvSpPr>
            <p:spPr bwMode="auto">
              <a:xfrm>
                <a:off x="2598" y="2467"/>
                <a:ext cx="47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72"/>
              <p:cNvSpPr>
                <a:spLocks noChangeArrowheads="1"/>
              </p:cNvSpPr>
              <p:nvPr userDrawn="1"/>
            </p:nvSpPr>
            <p:spPr bwMode="auto">
              <a:xfrm>
                <a:off x="2497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73"/>
              <p:cNvSpPr>
                <a:spLocks noChangeArrowheads="1"/>
              </p:cNvSpPr>
              <p:nvPr userDrawn="1"/>
            </p:nvSpPr>
            <p:spPr bwMode="auto">
              <a:xfrm>
                <a:off x="3148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74"/>
              <p:cNvSpPr>
                <a:spLocks noChangeArrowheads="1"/>
              </p:cNvSpPr>
              <p:nvPr userDrawn="1"/>
            </p:nvSpPr>
            <p:spPr bwMode="auto">
              <a:xfrm>
                <a:off x="3254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75"/>
              <p:cNvSpPr>
                <a:spLocks noChangeArrowheads="1"/>
              </p:cNvSpPr>
              <p:nvPr userDrawn="1"/>
            </p:nvSpPr>
            <p:spPr bwMode="auto">
              <a:xfrm>
                <a:off x="3148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76"/>
              <p:cNvSpPr>
                <a:spLocks noChangeArrowheads="1"/>
              </p:cNvSpPr>
              <p:nvPr userDrawn="1"/>
            </p:nvSpPr>
            <p:spPr bwMode="auto">
              <a:xfrm>
                <a:off x="3254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77"/>
              <p:cNvSpPr>
                <a:spLocks noChangeArrowheads="1"/>
              </p:cNvSpPr>
              <p:nvPr userDrawn="1"/>
            </p:nvSpPr>
            <p:spPr bwMode="auto">
              <a:xfrm>
                <a:off x="3148" y="2100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78"/>
              <p:cNvSpPr>
                <a:spLocks noChangeArrowheads="1"/>
              </p:cNvSpPr>
              <p:nvPr userDrawn="1"/>
            </p:nvSpPr>
            <p:spPr bwMode="auto">
              <a:xfrm>
                <a:off x="3254" y="2100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79"/>
              <p:cNvSpPr>
                <a:spLocks noChangeArrowheads="1"/>
              </p:cNvSpPr>
              <p:nvPr userDrawn="1"/>
            </p:nvSpPr>
            <p:spPr bwMode="auto">
              <a:xfrm>
                <a:off x="2940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80"/>
              <p:cNvSpPr>
                <a:spLocks noChangeArrowheads="1"/>
              </p:cNvSpPr>
              <p:nvPr userDrawn="1"/>
            </p:nvSpPr>
            <p:spPr bwMode="auto">
              <a:xfrm>
                <a:off x="3046" y="2206"/>
                <a:ext cx="47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81"/>
              <p:cNvSpPr>
                <a:spLocks noChangeArrowheads="1"/>
              </p:cNvSpPr>
              <p:nvPr userDrawn="1"/>
            </p:nvSpPr>
            <p:spPr bwMode="auto">
              <a:xfrm>
                <a:off x="2839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82"/>
              <p:cNvSpPr>
                <a:spLocks noChangeArrowheads="1"/>
              </p:cNvSpPr>
              <p:nvPr userDrawn="1"/>
            </p:nvSpPr>
            <p:spPr bwMode="auto">
              <a:xfrm>
                <a:off x="3148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83"/>
              <p:cNvSpPr>
                <a:spLocks noChangeArrowheads="1"/>
              </p:cNvSpPr>
              <p:nvPr userDrawn="1"/>
            </p:nvSpPr>
            <p:spPr bwMode="auto">
              <a:xfrm>
                <a:off x="3254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84"/>
              <p:cNvSpPr>
                <a:spLocks noChangeArrowheads="1"/>
              </p:cNvSpPr>
              <p:nvPr userDrawn="1"/>
            </p:nvSpPr>
            <p:spPr bwMode="auto">
              <a:xfrm>
                <a:off x="2940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85"/>
              <p:cNvSpPr>
                <a:spLocks noChangeArrowheads="1"/>
              </p:cNvSpPr>
              <p:nvPr userDrawn="1"/>
            </p:nvSpPr>
            <p:spPr bwMode="auto">
              <a:xfrm>
                <a:off x="3046" y="2305"/>
                <a:ext cx="47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86"/>
              <p:cNvSpPr>
                <a:spLocks noChangeArrowheads="1"/>
              </p:cNvSpPr>
              <p:nvPr userDrawn="1"/>
            </p:nvSpPr>
            <p:spPr bwMode="auto">
              <a:xfrm>
                <a:off x="2839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87"/>
              <p:cNvSpPr>
                <a:spLocks noChangeArrowheads="1"/>
              </p:cNvSpPr>
              <p:nvPr userDrawn="1"/>
            </p:nvSpPr>
            <p:spPr bwMode="auto">
              <a:xfrm>
                <a:off x="3148" y="1995"/>
                <a:ext cx="48" cy="4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88"/>
              <p:cNvSpPr>
                <a:spLocks noChangeArrowheads="1"/>
              </p:cNvSpPr>
              <p:nvPr userDrawn="1"/>
            </p:nvSpPr>
            <p:spPr bwMode="auto">
              <a:xfrm>
                <a:off x="3254" y="1995"/>
                <a:ext cx="48" cy="4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8054975" y="0"/>
              <a:ext cx="1089025" cy="26631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32" y="0"/>
                </a:cxn>
                <a:cxn ang="0">
                  <a:pos x="1432" y="3492"/>
                </a:cxn>
                <a:cxn ang="0">
                  <a:pos x="1419" y="3252"/>
                </a:cxn>
                <a:cxn ang="0">
                  <a:pos x="1406" y="3024"/>
                </a:cxn>
                <a:cxn ang="0">
                  <a:pos x="1393" y="2807"/>
                </a:cxn>
                <a:cxn ang="0">
                  <a:pos x="1379" y="2601"/>
                </a:cxn>
                <a:cxn ang="0">
                  <a:pos x="1364" y="2407"/>
                </a:cxn>
                <a:cxn ang="0">
                  <a:pos x="1348" y="2222"/>
                </a:cxn>
                <a:cxn ang="0">
                  <a:pos x="1330" y="2047"/>
                </a:cxn>
                <a:cxn ang="0">
                  <a:pos x="1311" y="1881"/>
                </a:cxn>
                <a:cxn ang="0">
                  <a:pos x="1291" y="1726"/>
                </a:cxn>
                <a:cxn ang="0">
                  <a:pos x="1268" y="1580"/>
                </a:cxn>
                <a:cxn ang="0">
                  <a:pos x="1245" y="1442"/>
                </a:cxn>
                <a:cxn ang="0">
                  <a:pos x="1218" y="1313"/>
                </a:cxn>
                <a:cxn ang="0">
                  <a:pos x="1190" y="1192"/>
                </a:cxn>
                <a:cxn ang="0">
                  <a:pos x="1158" y="1078"/>
                </a:cxn>
                <a:cxn ang="0">
                  <a:pos x="1125" y="973"/>
                </a:cxn>
                <a:cxn ang="0">
                  <a:pos x="1089" y="873"/>
                </a:cxn>
                <a:cxn ang="0">
                  <a:pos x="1049" y="781"/>
                </a:cxn>
                <a:cxn ang="0">
                  <a:pos x="1007" y="696"/>
                </a:cxn>
                <a:cxn ang="0">
                  <a:pos x="962" y="617"/>
                </a:cxn>
                <a:cxn ang="0">
                  <a:pos x="913" y="544"/>
                </a:cxn>
                <a:cxn ang="0">
                  <a:pos x="860" y="475"/>
                </a:cxn>
                <a:cxn ang="0">
                  <a:pos x="804" y="413"/>
                </a:cxn>
                <a:cxn ang="0">
                  <a:pos x="744" y="354"/>
                </a:cxn>
                <a:cxn ang="0">
                  <a:pos x="680" y="301"/>
                </a:cxn>
                <a:cxn ang="0">
                  <a:pos x="611" y="252"/>
                </a:cxn>
                <a:cxn ang="0">
                  <a:pos x="539" y="206"/>
                </a:cxn>
                <a:cxn ang="0">
                  <a:pos x="461" y="165"/>
                </a:cxn>
                <a:cxn ang="0">
                  <a:pos x="379" y="128"/>
                </a:cxn>
                <a:cxn ang="0">
                  <a:pos x="292" y="92"/>
                </a:cxn>
                <a:cxn ang="0">
                  <a:pos x="200" y="59"/>
                </a:cxn>
                <a:cxn ang="0">
                  <a:pos x="103" y="28"/>
                </a:cxn>
                <a:cxn ang="0">
                  <a:pos x="0" y="0"/>
                </a:cxn>
              </a:cxnLst>
              <a:rect l="0" t="0" r="r" b="b"/>
              <a:pathLst>
                <a:path w="1432" h="3492">
                  <a:moveTo>
                    <a:pt x="0" y="0"/>
                  </a:moveTo>
                  <a:lnTo>
                    <a:pt x="1432" y="0"/>
                  </a:lnTo>
                  <a:lnTo>
                    <a:pt x="1432" y="3492"/>
                  </a:lnTo>
                  <a:lnTo>
                    <a:pt x="1419" y="3252"/>
                  </a:lnTo>
                  <a:lnTo>
                    <a:pt x="1406" y="3024"/>
                  </a:lnTo>
                  <a:lnTo>
                    <a:pt x="1393" y="2807"/>
                  </a:lnTo>
                  <a:lnTo>
                    <a:pt x="1379" y="2601"/>
                  </a:lnTo>
                  <a:lnTo>
                    <a:pt x="1364" y="2407"/>
                  </a:lnTo>
                  <a:lnTo>
                    <a:pt x="1348" y="2222"/>
                  </a:lnTo>
                  <a:lnTo>
                    <a:pt x="1330" y="2047"/>
                  </a:lnTo>
                  <a:lnTo>
                    <a:pt x="1311" y="1881"/>
                  </a:lnTo>
                  <a:lnTo>
                    <a:pt x="1291" y="1726"/>
                  </a:lnTo>
                  <a:lnTo>
                    <a:pt x="1268" y="1580"/>
                  </a:lnTo>
                  <a:lnTo>
                    <a:pt x="1245" y="1442"/>
                  </a:lnTo>
                  <a:lnTo>
                    <a:pt x="1218" y="1313"/>
                  </a:lnTo>
                  <a:lnTo>
                    <a:pt x="1190" y="1192"/>
                  </a:lnTo>
                  <a:lnTo>
                    <a:pt x="1158" y="1078"/>
                  </a:lnTo>
                  <a:lnTo>
                    <a:pt x="1125" y="973"/>
                  </a:lnTo>
                  <a:lnTo>
                    <a:pt x="1089" y="873"/>
                  </a:lnTo>
                  <a:lnTo>
                    <a:pt x="1049" y="781"/>
                  </a:lnTo>
                  <a:lnTo>
                    <a:pt x="1007" y="696"/>
                  </a:lnTo>
                  <a:lnTo>
                    <a:pt x="962" y="617"/>
                  </a:lnTo>
                  <a:lnTo>
                    <a:pt x="913" y="544"/>
                  </a:lnTo>
                  <a:lnTo>
                    <a:pt x="860" y="475"/>
                  </a:lnTo>
                  <a:lnTo>
                    <a:pt x="804" y="413"/>
                  </a:lnTo>
                  <a:lnTo>
                    <a:pt x="744" y="354"/>
                  </a:lnTo>
                  <a:lnTo>
                    <a:pt x="680" y="301"/>
                  </a:lnTo>
                  <a:lnTo>
                    <a:pt x="611" y="252"/>
                  </a:lnTo>
                  <a:lnTo>
                    <a:pt x="539" y="206"/>
                  </a:lnTo>
                  <a:lnTo>
                    <a:pt x="461" y="165"/>
                  </a:lnTo>
                  <a:lnTo>
                    <a:pt x="379" y="128"/>
                  </a:lnTo>
                  <a:lnTo>
                    <a:pt x="292" y="92"/>
                  </a:lnTo>
                  <a:lnTo>
                    <a:pt x="200" y="59"/>
                  </a:lnTo>
                  <a:lnTo>
                    <a:pt x="10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1295400" y="5715000"/>
              <a:ext cx="6858000" cy="914400"/>
            </a:xfrm>
            <a:custGeom>
              <a:avLst/>
              <a:gdLst/>
              <a:ahLst/>
              <a:cxnLst>
                <a:cxn ang="0">
                  <a:pos x="17264" y="180"/>
                </a:cxn>
                <a:cxn ang="0">
                  <a:pos x="16706" y="689"/>
                </a:cxn>
                <a:cxn ang="0">
                  <a:pos x="15959" y="1141"/>
                </a:cxn>
                <a:cxn ang="0">
                  <a:pos x="15050" y="1535"/>
                </a:cxn>
                <a:cxn ang="0">
                  <a:pos x="14003" y="1871"/>
                </a:cxn>
                <a:cxn ang="0">
                  <a:pos x="12844" y="2151"/>
                </a:cxn>
                <a:cxn ang="0">
                  <a:pos x="11599" y="2374"/>
                </a:cxn>
                <a:cxn ang="0">
                  <a:pos x="10294" y="2540"/>
                </a:cxn>
                <a:cxn ang="0">
                  <a:pos x="8951" y="2649"/>
                </a:cxn>
                <a:cxn ang="0">
                  <a:pos x="7599" y="2704"/>
                </a:cxn>
                <a:cxn ang="0">
                  <a:pos x="6264" y="2702"/>
                </a:cxn>
                <a:cxn ang="0">
                  <a:pos x="4968" y="2645"/>
                </a:cxn>
                <a:cxn ang="0">
                  <a:pos x="3740" y="2534"/>
                </a:cxn>
                <a:cxn ang="0">
                  <a:pos x="2603" y="2367"/>
                </a:cxn>
                <a:cxn ang="0">
                  <a:pos x="1584" y="2147"/>
                </a:cxn>
                <a:cxn ang="0">
                  <a:pos x="708" y="1871"/>
                </a:cxn>
                <a:cxn ang="0">
                  <a:pos x="0" y="1543"/>
                </a:cxn>
                <a:cxn ang="0">
                  <a:pos x="341" y="1635"/>
                </a:cxn>
                <a:cxn ang="0">
                  <a:pos x="1155" y="1920"/>
                </a:cxn>
                <a:cxn ang="0">
                  <a:pos x="2121" y="2151"/>
                </a:cxn>
                <a:cxn ang="0">
                  <a:pos x="3215" y="2331"/>
                </a:cxn>
                <a:cxn ang="0">
                  <a:pos x="4413" y="2457"/>
                </a:cxn>
                <a:cxn ang="0">
                  <a:pos x="5686" y="2531"/>
                </a:cxn>
                <a:cxn ang="0">
                  <a:pos x="7011" y="2550"/>
                </a:cxn>
                <a:cxn ang="0">
                  <a:pos x="8361" y="2515"/>
                </a:cxn>
                <a:cxn ang="0">
                  <a:pos x="9712" y="2426"/>
                </a:cxn>
                <a:cxn ang="0">
                  <a:pos x="11037" y="2283"/>
                </a:cxn>
                <a:cxn ang="0">
                  <a:pos x="12311" y="2084"/>
                </a:cxn>
                <a:cxn ang="0">
                  <a:pos x="13509" y="1831"/>
                </a:cxn>
                <a:cxn ang="0">
                  <a:pos x="14604" y="1522"/>
                </a:cxn>
                <a:cxn ang="0">
                  <a:pos x="15571" y="1158"/>
                </a:cxn>
                <a:cxn ang="0">
                  <a:pos x="16386" y="737"/>
                </a:cxn>
                <a:cxn ang="0">
                  <a:pos x="17021" y="260"/>
                </a:cxn>
              </a:cxnLst>
              <a:rect l="0" t="0" r="r" b="b"/>
              <a:pathLst>
                <a:path w="17264" h="2710">
                  <a:moveTo>
                    <a:pt x="17264" y="0"/>
                  </a:moveTo>
                  <a:lnTo>
                    <a:pt x="17264" y="180"/>
                  </a:lnTo>
                  <a:lnTo>
                    <a:pt x="17010" y="442"/>
                  </a:lnTo>
                  <a:lnTo>
                    <a:pt x="16706" y="689"/>
                  </a:lnTo>
                  <a:lnTo>
                    <a:pt x="16354" y="923"/>
                  </a:lnTo>
                  <a:lnTo>
                    <a:pt x="15959" y="1141"/>
                  </a:lnTo>
                  <a:lnTo>
                    <a:pt x="15524" y="1345"/>
                  </a:lnTo>
                  <a:lnTo>
                    <a:pt x="15050" y="1535"/>
                  </a:lnTo>
                  <a:lnTo>
                    <a:pt x="14543" y="1710"/>
                  </a:lnTo>
                  <a:lnTo>
                    <a:pt x="14003" y="1871"/>
                  </a:lnTo>
                  <a:lnTo>
                    <a:pt x="13437" y="2018"/>
                  </a:lnTo>
                  <a:lnTo>
                    <a:pt x="12844" y="2151"/>
                  </a:lnTo>
                  <a:lnTo>
                    <a:pt x="12232" y="2269"/>
                  </a:lnTo>
                  <a:lnTo>
                    <a:pt x="11599" y="2374"/>
                  </a:lnTo>
                  <a:lnTo>
                    <a:pt x="10952" y="2464"/>
                  </a:lnTo>
                  <a:lnTo>
                    <a:pt x="10294" y="2540"/>
                  </a:lnTo>
                  <a:lnTo>
                    <a:pt x="9625" y="2602"/>
                  </a:lnTo>
                  <a:lnTo>
                    <a:pt x="8951" y="2649"/>
                  </a:lnTo>
                  <a:lnTo>
                    <a:pt x="8275" y="2684"/>
                  </a:lnTo>
                  <a:lnTo>
                    <a:pt x="7599" y="2704"/>
                  </a:lnTo>
                  <a:lnTo>
                    <a:pt x="6928" y="2710"/>
                  </a:lnTo>
                  <a:lnTo>
                    <a:pt x="6264" y="2702"/>
                  </a:lnTo>
                  <a:lnTo>
                    <a:pt x="5609" y="2681"/>
                  </a:lnTo>
                  <a:lnTo>
                    <a:pt x="4968" y="2645"/>
                  </a:lnTo>
                  <a:lnTo>
                    <a:pt x="4344" y="2597"/>
                  </a:lnTo>
                  <a:lnTo>
                    <a:pt x="3740" y="2534"/>
                  </a:lnTo>
                  <a:lnTo>
                    <a:pt x="3158" y="2457"/>
                  </a:lnTo>
                  <a:lnTo>
                    <a:pt x="2603" y="2367"/>
                  </a:lnTo>
                  <a:lnTo>
                    <a:pt x="2077" y="2264"/>
                  </a:lnTo>
                  <a:lnTo>
                    <a:pt x="1584" y="2147"/>
                  </a:lnTo>
                  <a:lnTo>
                    <a:pt x="1126" y="2016"/>
                  </a:lnTo>
                  <a:lnTo>
                    <a:pt x="708" y="1871"/>
                  </a:lnTo>
                  <a:lnTo>
                    <a:pt x="331" y="1714"/>
                  </a:lnTo>
                  <a:lnTo>
                    <a:pt x="0" y="1543"/>
                  </a:lnTo>
                  <a:lnTo>
                    <a:pt x="0" y="1474"/>
                  </a:lnTo>
                  <a:lnTo>
                    <a:pt x="341" y="1635"/>
                  </a:lnTo>
                  <a:lnTo>
                    <a:pt x="727" y="1784"/>
                  </a:lnTo>
                  <a:lnTo>
                    <a:pt x="1155" y="1920"/>
                  </a:lnTo>
                  <a:lnTo>
                    <a:pt x="1621" y="2042"/>
                  </a:lnTo>
                  <a:lnTo>
                    <a:pt x="2121" y="2151"/>
                  </a:lnTo>
                  <a:lnTo>
                    <a:pt x="2654" y="2249"/>
                  </a:lnTo>
                  <a:lnTo>
                    <a:pt x="3215" y="2331"/>
                  </a:lnTo>
                  <a:lnTo>
                    <a:pt x="3803" y="2401"/>
                  </a:lnTo>
                  <a:lnTo>
                    <a:pt x="4413" y="2457"/>
                  </a:lnTo>
                  <a:lnTo>
                    <a:pt x="5041" y="2500"/>
                  </a:lnTo>
                  <a:lnTo>
                    <a:pt x="5686" y="2531"/>
                  </a:lnTo>
                  <a:lnTo>
                    <a:pt x="6343" y="2547"/>
                  </a:lnTo>
                  <a:lnTo>
                    <a:pt x="7011" y="2550"/>
                  </a:lnTo>
                  <a:lnTo>
                    <a:pt x="7685" y="2539"/>
                  </a:lnTo>
                  <a:lnTo>
                    <a:pt x="8361" y="2515"/>
                  </a:lnTo>
                  <a:lnTo>
                    <a:pt x="9039" y="2478"/>
                  </a:lnTo>
                  <a:lnTo>
                    <a:pt x="9712" y="2426"/>
                  </a:lnTo>
                  <a:lnTo>
                    <a:pt x="10379" y="2361"/>
                  </a:lnTo>
                  <a:lnTo>
                    <a:pt x="11037" y="2283"/>
                  </a:lnTo>
                  <a:lnTo>
                    <a:pt x="11682" y="2190"/>
                  </a:lnTo>
                  <a:lnTo>
                    <a:pt x="12311" y="2084"/>
                  </a:lnTo>
                  <a:lnTo>
                    <a:pt x="12921" y="1964"/>
                  </a:lnTo>
                  <a:lnTo>
                    <a:pt x="13509" y="1831"/>
                  </a:lnTo>
                  <a:lnTo>
                    <a:pt x="14070" y="1683"/>
                  </a:lnTo>
                  <a:lnTo>
                    <a:pt x="14604" y="1522"/>
                  </a:lnTo>
                  <a:lnTo>
                    <a:pt x="15105" y="1347"/>
                  </a:lnTo>
                  <a:lnTo>
                    <a:pt x="15571" y="1158"/>
                  </a:lnTo>
                  <a:lnTo>
                    <a:pt x="15999" y="954"/>
                  </a:lnTo>
                  <a:lnTo>
                    <a:pt x="16386" y="737"/>
                  </a:lnTo>
                  <a:lnTo>
                    <a:pt x="16728" y="506"/>
                  </a:lnTo>
                  <a:lnTo>
                    <a:pt x="17021" y="260"/>
                  </a:lnTo>
                  <a:lnTo>
                    <a:pt x="1726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30000"/>
                  </a:schemeClr>
                </a:gs>
                <a:gs pos="50000">
                  <a:schemeClr val="accent2"/>
                </a:gs>
                <a:gs pos="100000">
                  <a:schemeClr val="bg1">
                    <a:alpha val="30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88646-8CEC-4AE4-B1E7-ADF9D885FD96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F2618-C234-4528-BB60-72360CB0937F}" type="datetimeFigureOut">
              <a:rPr lang="en-US" smtClean="0"/>
              <a:pPr/>
              <a:t>3/24/2019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5364088" y="5157192"/>
            <a:ext cx="28575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sz="2000" b="1" dirty="0" smtClean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Reporter</a:t>
            </a:r>
            <a:r>
              <a:rPr lang="zh-CN" altLang="en-US" sz="2000" b="1" dirty="0" smtClean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：</a:t>
            </a:r>
            <a:r>
              <a:rPr lang="en-US" altLang="zh-CN" sz="2000" b="1" dirty="0" err="1" smtClean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Ge</a:t>
            </a:r>
            <a:r>
              <a:rPr lang="en-US" altLang="zh-CN" sz="2000" b="1" dirty="0" smtClean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 </a:t>
            </a:r>
            <a:r>
              <a:rPr lang="en-US" altLang="zh-CN" sz="2000" b="1" dirty="0" err="1" smtClean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Linlin</a:t>
            </a:r>
            <a:endParaRPr lang="en-US" altLang="zh-CN" sz="2000" b="1" dirty="0">
              <a:solidFill>
                <a:srgbClr val="0070C0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Wingdings" pitchFamily="2" charset="2"/>
            </a:endParaRPr>
          </a:p>
          <a:p>
            <a:pPr algn="l">
              <a:defRPr/>
            </a:pPr>
            <a:r>
              <a:rPr lang="en-US" altLang="zh-CN" sz="2000" b="1" dirty="0" smtClean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Date</a:t>
            </a:r>
            <a:r>
              <a:rPr lang="zh-CN" altLang="en-US" sz="2000" b="1" dirty="0" smtClean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：</a:t>
            </a:r>
            <a:r>
              <a:rPr lang="en-US" altLang="zh-CN" sz="2000" b="1" dirty="0" smtClean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2019.03.19</a:t>
            </a:r>
            <a:endParaRPr lang="en-US" altLang="zh-CN" sz="2000" b="1" dirty="0">
              <a:solidFill>
                <a:srgbClr val="0070C0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5" name="TextBox 16"/>
          <p:cNvSpPr txBox="1">
            <a:spLocks noChangeArrowheads="1"/>
          </p:cNvSpPr>
          <p:nvPr/>
        </p:nvSpPr>
        <p:spPr bwMode="auto">
          <a:xfrm>
            <a:off x="4147503" y="4411851"/>
            <a:ext cx="422139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1600" b="1" i="1" dirty="0">
                <a:solidFill>
                  <a:schemeClr val="accent2"/>
                </a:solidFill>
                <a:latin typeface="Comic Sans MS" panose="030F0702030302020204" pitchFamily="66" charset="0"/>
              </a:rPr>
              <a:t>Computer Graphics Forum (CGF),</a:t>
            </a:r>
            <a:r>
              <a:rPr lang="en-US" altLang="zh-CN" sz="1600" b="1" i="1" dirty="0" smtClean="0">
                <a:solidFill>
                  <a:schemeClr val="accent2"/>
                </a:solidFill>
                <a:latin typeface="Comic Sans MS" panose="030F0702030302020204" pitchFamily="66" charset="0"/>
              </a:rPr>
              <a:t>2016. </a:t>
            </a:r>
            <a:endParaRPr lang="zh-CN" altLang="en-US" sz="1600" b="1" i="1" dirty="0">
              <a:solidFill>
                <a:schemeClr val="accent2"/>
              </a:solidFill>
              <a:effectLst/>
              <a:latin typeface="Comic Sans MS" panose="030F0702030302020204" pitchFamily="66" charset="0"/>
              <a:ea typeface="楷体" pitchFamily="49" charset="-122"/>
              <a:cs typeface="MoolBoran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" b="67685"/>
          <a:stretch/>
        </p:blipFill>
        <p:spPr bwMode="auto">
          <a:xfrm>
            <a:off x="471373" y="1345978"/>
            <a:ext cx="7750235" cy="533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260748"/>
            <a:ext cx="2895423" cy="1744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535737" y="750864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760"/>
            <a:ext cx="9013402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3"/>
          <p:cNvSpPr txBox="1">
            <a:spLocks/>
          </p:cNvSpPr>
          <p:nvPr/>
        </p:nvSpPr>
        <p:spPr bwMode="auto">
          <a:xfrm>
            <a:off x="257175" y="142852"/>
            <a:ext cx="777120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i="1" dirty="0" smtClean="0">
                <a:latin typeface="Calibri" pitchFamily="34" charset="0"/>
                <a:cs typeface="Calibri" pitchFamily="34" charset="0"/>
              </a:rPr>
              <a:t>3.3  MRPCA —— Parameter Selection and Tuning</a:t>
            </a:r>
            <a:endParaRPr lang="zh-CN" altLang="en-US" sz="3200" b="1" kern="0" dirty="0">
              <a:effectLst/>
              <a:latin typeface="Calibri" pitchFamily="34" charset="0"/>
              <a:ea typeface="楷体" pitchFamily="49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23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535737" y="750864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3"/>
          <p:cNvSpPr txBox="1">
            <a:spLocks/>
          </p:cNvSpPr>
          <p:nvPr/>
        </p:nvSpPr>
        <p:spPr bwMode="auto">
          <a:xfrm>
            <a:off x="257175" y="142852"/>
            <a:ext cx="777120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i="1" dirty="0" smtClean="0">
                <a:latin typeface="Calibri" pitchFamily="34" charset="0"/>
                <a:cs typeface="Calibri" pitchFamily="34" charset="0"/>
              </a:rPr>
              <a:t>3.4  MRPCA —— Computational Complexity</a:t>
            </a:r>
            <a:endParaRPr lang="zh-CN" altLang="en-US" sz="3200" b="1" kern="0" dirty="0">
              <a:effectLst/>
              <a:latin typeface="Calibri" pitchFamily="34" charset="0"/>
              <a:ea typeface="楷体" pitchFamily="49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3096228"/>
                  </p:ext>
                </p:extLst>
              </p:nvPr>
            </p:nvGraphicFramePr>
            <p:xfrm>
              <a:off x="395536" y="1334351"/>
              <a:ext cx="8387808" cy="22860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3419256">
                      <a:extLst>
                        <a:ext uri="{9D8B030D-6E8A-4147-A177-3AD203B41FA5}">
                          <a16:colId xmlns:a16="http://schemas.microsoft.com/office/drawing/2014/main" val="3351255762"/>
                        </a:ext>
                      </a:extLst>
                    </a:gridCol>
                    <a:gridCol w="4968552">
                      <a:extLst>
                        <a:ext uri="{9D8B030D-6E8A-4147-A177-3AD203B41FA5}">
                          <a16:colId xmlns:a16="http://schemas.microsoft.com/office/drawing/2014/main" val="207918786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Operations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Complexity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41550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Building KD-tree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𝑁𝑙𝑜𝑔𝑁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7063644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K-nearest neighbor search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𝐾𝑙𝑜𝑔𝑁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327541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RPCA solver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𝑡𝑂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𝐾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81969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𝑟𝑂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𝑙𝑜𝑔𝑁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𝐾𝑙𝑜𝑔𝑁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𝑡𝐾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))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97515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3096228"/>
                  </p:ext>
                </p:extLst>
              </p:nvPr>
            </p:nvGraphicFramePr>
            <p:xfrm>
              <a:off x="395536" y="1334351"/>
              <a:ext cx="8387808" cy="2286000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3419256">
                      <a:extLst>
                        <a:ext uri="{9D8B030D-6E8A-4147-A177-3AD203B41FA5}">
                          <a16:colId xmlns:a16="http://schemas.microsoft.com/office/drawing/2014/main" val="3351255762"/>
                        </a:ext>
                      </a:extLst>
                    </a:gridCol>
                    <a:gridCol w="4968552">
                      <a:extLst>
                        <a:ext uri="{9D8B030D-6E8A-4147-A177-3AD203B41FA5}">
                          <a16:colId xmlns:a16="http://schemas.microsoft.com/office/drawing/2014/main" val="2079187866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Operations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Complexity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641550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Building KD-tree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8873" t="-109333" r="-613" b="-332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7063644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K-nearest neighbor search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8873" t="-206579" r="-613" b="-2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275412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RPCA solver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8873" t="-310667" r="-613" b="-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8819694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Total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68873" t="-410667" r="-613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751593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4" name="肘形连接符 13"/>
          <p:cNvCxnSpPr/>
          <p:nvPr/>
        </p:nvCxnSpPr>
        <p:spPr>
          <a:xfrm rot="5400000">
            <a:off x="3840146" y="3632125"/>
            <a:ext cx="600737" cy="5771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395536" y="4226085"/>
            <a:ext cx="52925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maximum iteration times of MRPCA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肘形连接符 16"/>
          <p:cNvCxnSpPr/>
          <p:nvPr/>
        </p:nvCxnSpPr>
        <p:spPr>
          <a:xfrm rot="5400000">
            <a:off x="5586472" y="3902022"/>
            <a:ext cx="1067400" cy="50405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699792" y="4692664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size of 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neighbourhoods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7596336" y="3620350"/>
            <a:ext cx="0" cy="14648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843808" y="5127860"/>
            <a:ext cx="6191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maximum iteration times of RPCA solver 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40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571472" y="763116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3">
            <a:extLst>
              <a:ext uri="{FF2B5EF4-FFF2-40B4-BE49-F238E27FC236}">
                <a16:creationId xmlns:a16="http://schemas.microsoft.com/office/drawing/2014/main" id="{F68BA453-3377-4256-A938-E7CF0F36192B}"/>
              </a:ext>
            </a:extLst>
          </p:cNvPr>
          <p:cNvSpPr txBox="1">
            <a:spLocks/>
          </p:cNvSpPr>
          <p:nvPr/>
        </p:nvSpPr>
        <p:spPr bwMode="auto">
          <a:xfrm>
            <a:off x="257175" y="142852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i="1" dirty="0">
                <a:latin typeface="Calibri" pitchFamily="34" charset="0"/>
                <a:cs typeface="Calibri" pitchFamily="34" charset="0"/>
              </a:rPr>
              <a:t>4</a:t>
            </a:r>
            <a:r>
              <a:rPr lang="en-US" altLang="zh-CN" sz="2800" b="1" i="1" dirty="0" smtClean="0">
                <a:latin typeface="Calibri" pitchFamily="34" charset="0"/>
                <a:cs typeface="Calibri" pitchFamily="34" charset="0"/>
              </a:rPr>
              <a:t>.  </a:t>
            </a:r>
            <a:r>
              <a:rPr lang="en-US" altLang="zh-CN" sz="2800" b="1" i="1" dirty="0">
                <a:latin typeface="Calibri" pitchFamily="34" charset="0"/>
                <a:cs typeface="Calibri" pitchFamily="34" charset="0"/>
              </a:rPr>
              <a:t>Results</a:t>
            </a:r>
            <a:endParaRPr lang="zh-CN" altLang="en-US" sz="3200" b="1" kern="0" dirty="0">
              <a:effectLst/>
              <a:latin typeface="Calibri" pitchFamily="34" charset="0"/>
              <a:ea typeface="楷体" pitchFamily="49" charset="-122"/>
              <a:cs typeface="Calibri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407"/>
              </p:ext>
            </p:extLst>
          </p:nvPr>
        </p:nvGraphicFramePr>
        <p:xfrm>
          <a:off x="62642" y="1268760"/>
          <a:ext cx="8901846" cy="2651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53174">
                  <a:extLst>
                    <a:ext uri="{9D8B030D-6E8A-4147-A177-3AD203B41FA5}">
                      <a16:colId xmlns:a16="http://schemas.microsoft.com/office/drawing/2014/main" val="3436237290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4223402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Algorithms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Libraries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020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WLOP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CGAL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36308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Bilateral filter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CGAL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419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AWLOP+EAR</a:t>
                      </a:r>
                      <a:r>
                        <a:rPr lang="en-US" altLang="zh-CN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re-sampling method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http://vcc.szu.edu.cn/research/2013/EAR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21390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Point</a:t>
                      </a:r>
                      <a:r>
                        <a:rPr lang="en-US" altLang="zh-CN" sz="2400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reconstruction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CVX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261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36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571472" y="763116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3">
            <a:extLst>
              <a:ext uri="{FF2B5EF4-FFF2-40B4-BE49-F238E27FC236}">
                <a16:creationId xmlns:a16="http://schemas.microsoft.com/office/drawing/2014/main" id="{F68BA453-3377-4256-A938-E7CF0F36192B}"/>
              </a:ext>
            </a:extLst>
          </p:cNvPr>
          <p:cNvSpPr txBox="1">
            <a:spLocks/>
          </p:cNvSpPr>
          <p:nvPr/>
        </p:nvSpPr>
        <p:spPr bwMode="auto">
          <a:xfrm>
            <a:off x="257175" y="142852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i="1" dirty="0">
                <a:latin typeface="Calibri" pitchFamily="34" charset="0"/>
                <a:cs typeface="Calibri" pitchFamily="34" charset="0"/>
              </a:rPr>
              <a:t>4</a:t>
            </a:r>
            <a:r>
              <a:rPr lang="en-US" altLang="zh-CN" sz="2800" b="1" i="1" dirty="0" smtClean="0">
                <a:latin typeface="Calibri" pitchFamily="34" charset="0"/>
                <a:cs typeface="Calibri" pitchFamily="34" charset="0"/>
              </a:rPr>
              <a:t>.  Results—— Sharpe Feature Test</a:t>
            </a:r>
            <a:endParaRPr lang="zh-CN" altLang="en-US" sz="3200" b="1" kern="0" dirty="0">
              <a:effectLst/>
              <a:latin typeface="Calibri" pitchFamily="34" charset="0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b="23265"/>
          <a:stretch/>
        </p:blipFill>
        <p:spPr>
          <a:xfrm>
            <a:off x="107504" y="1196752"/>
            <a:ext cx="2367472" cy="9907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355" y="822464"/>
            <a:ext cx="2986944" cy="23105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924" y="3601012"/>
            <a:ext cx="2855028" cy="225196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8156" y="837914"/>
            <a:ext cx="3072019" cy="231666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020" y="3573016"/>
            <a:ext cx="2886276" cy="2224286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14322" y="3137217"/>
            <a:ext cx="8101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Noisy input                     PCA                            Bilateral Filter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68818" y="5828635"/>
            <a:ext cx="5152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AWLOP                             MRPCA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341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571472" y="763116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3">
            <a:extLst>
              <a:ext uri="{FF2B5EF4-FFF2-40B4-BE49-F238E27FC236}">
                <a16:creationId xmlns:a16="http://schemas.microsoft.com/office/drawing/2014/main" id="{F68BA453-3377-4256-A938-E7CF0F36192B}"/>
              </a:ext>
            </a:extLst>
          </p:cNvPr>
          <p:cNvSpPr txBox="1">
            <a:spLocks/>
          </p:cNvSpPr>
          <p:nvPr/>
        </p:nvSpPr>
        <p:spPr bwMode="auto">
          <a:xfrm>
            <a:off x="257175" y="142852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i="1" dirty="0">
                <a:latin typeface="Calibri" pitchFamily="34" charset="0"/>
                <a:cs typeface="Calibri" pitchFamily="34" charset="0"/>
              </a:rPr>
              <a:t>4</a:t>
            </a:r>
            <a:r>
              <a:rPr lang="en-US" altLang="zh-CN" sz="2800" b="1" i="1" dirty="0" smtClean="0">
                <a:latin typeface="Calibri" pitchFamily="34" charset="0"/>
                <a:cs typeface="Calibri" pitchFamily="34" charset="0"/>
              </a:rPr>
              <a:t>.  Results —— Handling Sharp Features</a:t>
            </a:r>
            <a:endParaRPr lang="zh-CN" altLang="en-US" sz="3200" b="1" kern="0" dirty="0">
              <a:effectLst/>
              <a:latin typeface="Calibri" pitchFamily="34" charset="0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96752"/>
            <a:ext cx="8417377" cy="424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9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571472" y="764704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3">
            <a:extLst>
              <a:ext uri="{FF2B5EF4-FFF2-40B4-BE49-F238E27FC236}">
                <a16:creationId xmlns:a16="http://schemas.microsoft.com/office/drawing/2014/main" id="{F68BA453-3377-4256-A938-E7CF0F36192B}"/>
              </a:ext>
            </a:extLst>
          </p:cNvPr>
          <p:cNvSpPr txBox="1">
            <a:spLocks/>
          </p:cNvSpPr>
          <p:nvPr/>
        </p:nvSpPr>
        <p:spPr bwMode="auto">
          <a:xfrm>
            <a:off x="257175" y="142852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i="1" dirty="0">
                <a:latin typeface="Calibri" pitchFamily="34" charset="0"/>
                <a:cs typeface="Calibri" pitchFamily="34" charset="0"/>
              </a:rPr>
              <a:t>4</a:t>
            </a:r>
            <a:r>
              <a:rPr lang="en-US" altLang="zh-CN" sz="2800" b="1" i="1" dirty="0" smtClean="0">
                <a:latin typeface="Calibri" pitchFamily="34" charset="0"/>
                <a:cs typeface="Calibri" pitchFamily="34" charset="0"/>
              </a:rPr>
              <a:t>.  Results —— Handling SFM Model</a:t>
            </a:r>
            <a:endParaRPr lang="zh-CN" altLang="en-US" sz="3200" b="1" kern="0" dirty="0">
              <a:effectLst/>
              <a:latin typeface="Calibri" pitchFamily="34" charset="0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5" y="1196752"/>
            <a:ext cx="8681715" cy="414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4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571472" y="692696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3">
            <a:extLst>
              <a:ext uri="{FF2B5EF4-FFF2-40B4-BE49-F238E27FC236}">
                <a16:creationId xmlns:a16="http://schemas.microsoft.com/office/drawing/2014/main" id="{F68BA453-3377-4256-A938-E7CF0F36192B}"/>
              </a:ext>
            </a:extLst>
          </p:cNvPr>
          <p:cNvSpPr txBox="1">
            <a:spLocks/>
          </p:cNvSpPr>
          <p:nvPr/>
        </p:nvSpPr>
        <p:spPr bwMode="auto">
          <a:xfrm>
            <a:off x="257175" y="44624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i="1" dirty="0">
                <a:latin typeface="Calibri" pitchFamily="34" charset="0"/>
                <a:cs typeface="Calibri" pitchFamily="34" charset="0"/>
              </a:rPr>
              <a:t>4</a:t>
            </a:r>
            <a:r>
              <a:rPr lang="en-US" altLang="zh-CN" sz="2800" b="1" i="1" dirty="0" smtClean="0">
                <a:latin typeface="Calibri" pitchFamily="34" charset="0"/>
                <a:cs typeface="Calibri" pitchFamily="34" charset="0"/>
              </a:rPr>
              <a:t>.  Results ——Error </a:t>
            </a:r>
            <a:r>
              <a:rPr lang="en-US" altLang="zh-CN" sz="3200" b="1" i="1" dirty="0" smtClean="0">
                <a:latin typeface="Calibri" pitchFamily="34" charset="0"/>
                <a:cs typeface="Calibri" pitchFamily="34" charset="0"/>
              </a:rPr>
              <a:t>Analysis</a:t>
            </a:r>
            <a:endParaRPr lang="zh-CN" altLang="en-US" sz="3200" b="1" kern="0" dirty="0">
              <a:effectLst/>
              <a:latin typeface="Calibri" pitchFamily="34" charset="0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400" y="4976010"/>
            <a:ext cx="1880688" cy="18680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47" y="1017182"/>
            <a:ext cx="3311159" cy="237212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2115" y="915743"/>
            <a:ext cx="3434546" cy="257499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75" y="3573016"/>
            <a:ext cx="3348194" cy="238243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115" y="3563433"/>
            <a:ext cx="3434546" cy="250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76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571472" y="692696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3">
            <a:extLst>
              <a:ext uri="{FF2B5EF4-FFF2-40B4-BE49-F238E27FC236}">
                <a16:creationId xmlns:a16="http://schemas.microsoft.com/office/drawing/2014/main" id="{F68BA453-3377-4256-A938-E7CF0F36192B}"/>
              </a:ext>
            </a:extLst>
          </p:cNvPr>
          <p:cNvSpPr txBox="1">
            <a:spLocks/>
          </p:cNvSpPr>
          <p:nvPr/>
        </p:nvSpPr>
        <p:spPr bwMode="auto">
          <a:xfrm>
            <a:off x="257175" y="44624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i="1" dirty="0">
                <a:latin typeface="Calibri" pitchFamily="34" charset="0"/>
                <a:cs typeface="Calibri" pitchFamily="34" charset="0"/>
              </a:rPr>
              <a:t>5</a:t>
            </a:r>
            <a:r>
              <a:rPr lang="en-US" altLang="zh-CN" sz="2800" b="1" i="1" dirty="0" smtClean="0">
                <a:latin typeface="Calibri" pitchFamily="34" charset="0"/>
                <a:cs typeface="Calibri" pitchFamily="34" charset="0"/>
              </a:rPr>
              <a:t>.  Limitations</a:t>
            </a:r>
            <a:endParaRPr lang="zh-CN" altLang="en-US" sz="3200" b="1" kern="0" dirty="0">
              <a:effectLst/>
              <a:latin typeface="Calibri" pitchFamily="34" charset="0"/>
              <a:ea typeface="楷体" pitchFamily="49" charset="-122"/>
              <a:cs typeface="Calibri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55576" y="980728"/>
            <a:ext cx="76026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arenBoth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When facing sharp features and high noise levels, computation of MRPCA will considerably increase due to a larger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neighbourhood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457200" indent="-457200">
              <a:buAutoNum type="arabicParenBoth"/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estimated by RPCA are not stable.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94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571472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3">
            <a:extLst>
              <a:ext uri="{FF2B5EF4-FFF2-40B4-BE49-F238E27FC236}">
                <a16:creationId xmlns:a16="http://schemas.microsoft.com/office/drawing/2014/main" id="{F68BA453-3377-4256-A938-E7CF0F36192B}"/>
              </a:ext>
            </a:extLst>
          </p:cNvPr>
          <p:cNvSpPr txBox="1">
            <a:spLocks/>
          </p:cNvSpPr>
          <p:nvPr/>
        </p:nvSpPr>
        <p:spPr bwMode="auto">
          <a:xfrm>
            <a:off x="257175" y="142852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i="1" dirty="0">
                <a:latin typeface="Calibri" pitchFamily="34" charset="0"/>
                <a:cs typeface="Calibri" pitchFamily="34" charset="0"/>
              </a:rPr>
              <a:t>5</a:t>
            </a:r>
            <a:r>
              <a:rPr lang="en-US" altLang="zh-CN" sz="2800" b="1" i="1" dirty="0" smtClean="0">
                <a:latin typeface="Calibri" pitchFamily="34" charset="0"/>
                <a:cs typeface="Calibri" pitchFamily="34" charset="0"/>
              </a:rPr>
              <a:t>. </a:t>
            </a:r>
            <a:r>
              <a:rPr lang="en-US" altLang="zh-CN" sz="2800" b="1" i="1" dirty="0"/>
              <a:t>Conclusion</a:t>
            </a:r>
            <a:endParaRPr lang="zh-CN" altLang="en-US" sz="3200" b="1" i="1" kern="0" dirty="0">
              <a:effectLst/>
              <a:latin typeface="Calibri" pitchFamily="34" charset="0"/>
              <a:ea typeface="楷体" pitchFamily="49" charset="-122"/>
              <a:cs typeface="Calibri" pitchFamily="34" charset="0"/>
            </a:endParaRPr>
          </a:p>
        </p:txBody>
      </p:sp>
      <p:sp>
        <p:nvSpPr>
          <p:cNvPr id="5" name="TextBox 16">
            <a:extLst>
              <a:ext uri="{FF2B5EF4-FFF2-40B4-BE49-F238E27FC236}">
                <a16:creationId xmlns:a16="http://schemas.microsoft.com/office/drawing/2014/main" id="{DEDB19A1-0490-463A-9A9E-10132D9DF7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963600"/>
            <a:ext cx="7623358" cy="5016758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MRPCA is effective in 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denoising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 point cloud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with and without sharp feature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;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 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MRPCA is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outperform well-known approaches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such as the bilateral filter, WLOP and AWLOP;</a:t>
            </a:r>
            <a:endParaRPr lang="en-US" altLang="zh-CN" sz="2000" baseline="-25000" dirty="0" smtClean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L1-norm worked better than </a:t>
            </a:r>
            <a:r>
              <a:rPr lang="en-US" altLang="zh-CN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Frobenius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 norm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, but 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Frobenius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 norm is used in this article to decrease computation;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en-US" altLang="zh-CN" sz="2000" dirty="0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The </a:t>
            </a:r>
            <a:r>
              <a:rPr lang="en-US" altLang="zh-CN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neighbourhood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 size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is obtained from a function which is relevant to local point density.</a:t>
            </a:r>
            <a:endParaRPr lang="en-US" altLang="zh-CN" sz="20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34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71802" y="2857496"/>
            <a:ext cx="24407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Thanks</a:t>
            </a:r>
            <a:r>
              <a:rPr lang="en-US" altLang="zh-CN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!</a:t>
            </a:r>
            <a:endParaRPr lang="en-US" altLang="zh-CN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132025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i="1" dirty="0">
                <a:latin typeface="Calibri" pitchFamily="34" charset="0"/>
                <a:cs typeface="Calibri" pitchFamily="34" charset="0"/>
              </a:rPr>
              <a:t>1.  Introduction</a:t>
            </a:r>
            <a:endParaRPr lang="zh-CN" altLang="en-US" sz="3200" b="1" kern="0" dirty="0">
              <a:effectLst/>
              <a:latin typeface="Calibri" pitchFamily="34" charset="0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691417"/>
            <a:ext cx="7848872" cy="3564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467544" y="974427"/>
            <a:ext cx="81049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Issues: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Points’ Normal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Estimation, Outlier Removal, Sharp Feature Preservation.</a:t>
            </a:r>
          </a:p>
          <a:p>
            <a:pPr latinLnBrk="1"/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Algorithm: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MRPCA with the full name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Moving Robust Principal Component Analysis</a:t>
            </a:r>
            <a:endParaRPr lang="zh-CN" alt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27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132025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i="1" dirty="0">
                <a:latin typeface="Calibri" pitchFamily="34" charset="0"/>
                <a:cs typeface="Calibri" pitchFamily="34" charset="0"/>
              </a:rPr>
              <a:t>1.  Introduction</a:t>
            </a:r>
            <a:endParaRPr lang="zh-CN" altLang="en-US" sz="3200" b="1" kern="0" dirty="0">
              <a:effectLst/>
              <a:latin typeface="Calibri" pitchFamily="34" charset="0"/>
              <a:ea typeface="楷体" pitchFamily="49" charset="-122"/>
              <a:cs typeface="Calibri" pitchFamily="34" charset="0"/>
            </a:endParaRPr>
          </a:p>
        </p:txBody>
      </p:sp>
      <p:sp>
        <p:nvSpPr>
          <p:cNvPr id="7" name="TextBox 16">
            <a:extLst>
              <a:ext uri="{FF2B5EF4-FFF2-40B4-BE49-F238E27FC236}">
                <a16:creationId xmlns:a16="http://schemas.microsoft.com/office/drawing/2014/main" id="{0ECBC174-8EE7-4D48-B168-91CFF26277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857836"/>
            <a:ext cx="8352928" cy="3970318"/>
          </a:xfrm>
          <a:prstGeom prst="rect">
            <a:avLst/>
          </a:prstGeom>
          <a:noFill/>
          <a:ln w="9525" cap="flat" cmpd="sng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Contributions</a:t>
            </a:r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:</a:t>
            </a:r>
          </a:p>
          <a:p>
            <a:pPr indent="457200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  <a:sym typeface="MoolBoran" pitchFamily="34" charset="0"/>
              </a:rPr>
              <a:t>A model which dose not require oriented 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  <a:sym typeface="MoolBoran" pitchFamily="34" charset="0"/>
              </a:rPr>
              <a:t>normals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  <a:sym typeface="MoolBoran" pitchFamily="34" charset="0"/>
              </a:rPr>
              <a:t> is proposed, it has the following properties:</a:t>
            </a:r>
            <a:endParaRPr lang="en-US" altLang="zh-CN" sz="24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  <a:sym typeface="MoolBoran" pitchFamily="34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It’s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obust 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vis-à-vis outliers;</a:t>
            </a:r>
            <a:endParaRPr lang="en-US" altLang="zh-CN" sz="24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It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does not require oriented normal 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as part of input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;</a:t>
            </a:r>
          </a:p>
          <a:p>
            <a:pPr marL="0" lvl="1"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2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Advantages</a:t>
            </a:r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:</a:t>
            </a:r>
            <a:endParaRPr lang="en-US" altLang="zh-CN" sz="2400" dirty="0" smtClean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Robust,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asy 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itchFamily="49" charset="-122"/>
                <a:cs typeface="Times New Roman" panose="02020603050405020304" pitchFamily="18" charset="0"/>
              </a:rPr>
              <a:t>to implement and parallelize. </a:t>
            </a:r>
            <a:endParaRPr lang="en-US" altLang="zh-CN" sz="2400" dirty="0">
              <a:latin typeface="Times New Roman" panose="02020603050405020304" pitchFamily="18" charset="0"/>
              <a:ea typeface="楷体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56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571472" y="692696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3"/>
          <p:cNvSpPr txBox="1">
            <a:spLocks/>
          </p:cNvSpPr>
          <p:nvPr/>
        </p:nvSpPr>
        <p:spPr bwMode="auto">
          <a:xfrm>
            <a:off x="257175" y="142852"/>
            <a:ext cx="849128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i="1" dirty="0">
                <a:latin typeface="Calibri" pitchFamily="34" charset="0"/>
                <a:cs typeface="Calibri" pitchFamily="34" charset="0"/>
              </a:rPr>
              <a:t>2.  </a:t>
            </a:r>
            <a:r>
              <a:rPr lang="en-US" altLang="zh-CN" sz="2800" b="1" i="1" dirty="0" smtClean="0">
                <a:latin typeface="Calibri" pitchFamily="34" charset="0"/>
                <a:cs typeface="Calibri" pitchFamily="34" charset="0"/>
              </a:rPr>
              <a:t>RPCA ( Robust Principal Component Analysis</a:t>
            </a:r>
            <a:r>
              <a:rPr lang="en-US" altLang="zh-CN" sz="2800" b="1" i="1" dirty="0" smtClean="0">
                <a:latin typeface="Calibri" pitchFamily="34" charset="0"/>
                <a:cs typeface="Calibri" pitchFamily="34" charset="0"/>
              </a:rPr>
              <a:t>)</a:t>
            </a:r>
            <a:endParaRPr lang="zh-CN" altLang="en-US" sz="3200" b="1" kern="0" dirty="0">
              <a:effectLst/>
              <a:latin typeface="Calibri" pitchFamily="34" charset="0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91" y="1990837"/>
            <a:ext cx="4158572" cy="320446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00880"/>
            <a:ext cx="4227582" cy="338437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5536" y="866189"/>
            <a:ext cx="7672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this paper is based on RPCA rather than PCA?</a:t>
            </a: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Compared to PCA, RPCA is more robust when facing outlier.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0455" y="5280360"/>
            <a:ext cx="1667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Without Outlier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40152" y="5285256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With Three Outlier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373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571472" y="692696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3"/>
          <p:cNvSpPr txBox="1">
            <a:spLocks/>
          </p:cNvSpPr>
          <p:nvPr/>
        </p:nvSpPr>
        <p:spPr bwMode="auto">
          <a:xfrm>
            <a:off x="257175" y="142852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i="1" dirty="0">
                <a:latin typeface="Calibri" pitchFamily="34" charset="0"/>
                <a:cs typeface="Calibri" pitchFamily="34" charset="0"/>
              </a:rPr>
              <a:t>2.  </a:t>
            </a:r>
            <a:r>
              <a:rPr lang="en-US" altLang="zh-CN" sz="2800" b="1" i="1" dirty="0" smtClean="0">
                <a:latin typeface="Calibri" pitchFamily="34" charset="0"/>
                <a:cs typeface="Calibri" pitchFamily="34" charset="0"/>
              </a:rPr>
              <a:t>RPCA</a:t>
            </a:r>
            <a:endParaRPr lang="zh-CN" altLang="en-US" sz="3200" b="1" kern="0" dirty="0">
              <a:effectLst/>
              <a:latin typeface="Calibri" pitchFamily="34" charset="0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837" y="3396069"/>
            <a:ext cx="5784010" cy="92319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122" y="4382993"/>
            <a:ext cx="2232248" cy="312069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43608" y="4293096"/>
            <a:ext cx="115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Where,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1979712" y="2411596"/>
                <a:ext cx="610673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=1,⋯,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9712" y="2411596"/>
                <a:ext cx="6106736" cy="369332"/>
              </a:xfrm>
              <a:prstGeom prst="rect">
                <a:avLst/>
              </a:prstGeom>
              <a:blipFill>
                <a:blip r:embed="rId5"/>
                <a:stretch>
                  <a:fillRect l="-299" r="-499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683569" y="830317"/>
            <a:ext cx="662473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Assumption:</a:t>
            </a:r>
          </a:p>
          <a:p>
            <a:pPr indent="457200"/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Suppose that it is a linear problem.</a:t>
            </a:r>
          </a:p>
          <a:p>
            <a:pPr indent="457200"/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Outlier-aware Factor Analysis Model: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Function: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dirty="0" smtClean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Applications:</a:t>
            </a:r>
            <a:endParaRPr lang="en-US" altLang="zh-CN" sz="2400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Identification of invalid survey protocols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Video Surveillance</a:t>
            </a:r>
          </a:p>
        </p:txBody>
      </p:sp>
    </p:spTree>
    <p:extLst>
      <p:ext uri="{BB962C8B-B14F-4D97-AF65-F5344CB8AC3E}">
        <p14:creationId xmlns:p14="http://schemas.microsoft.com/office/powerpoint/2010/main" val="64278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571472" y="692696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3"/>
          <p:cNvSpPr txBox="1">
            <a:spLocks/>
          </p:cNvSpPr>
          <p:nvPr/>
        </p:nvSpPr>
        <p:spPr bwMode="auto">
          <a:xfrm>
            <a:off x="257175" y="142852"/>
            <a:ext cx="877932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i="1" dirty="0" smtClean="0">
                <a:latin typeface="Calibri" pitchFamily="34" charset="0"/>
                <a:cs typeface="Calibri" pitchFamily="34" charset="0"/>
              </a:rPr>
              <a:t>3  MRPCA (Moving Robust Principal Component Analysis)</a:t>
            </a:r>
            <a:endParaRPr lang="zh-CN" altLang="en-US" sz="3200" b="1" kern="0" dirty="0">
              <a:effectLst/>
              <a:latin typeface="Calibri" pitchFamily="34" charset="0"/>
              <a:ea typeface="楷体" pitchFamily="49" charset="-122"/>
              <a:cs typeface="Calibri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67544" y="836712"/>
            <a:ext cx="80640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MRPCA is an algorithm which applied RPCA to point cloud 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(1) A factor analysis model to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 local neighborhoods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(2) A global approach to process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overlapped regions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32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571472" y="692696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3"/>
          <p:cNvSpPr txBox="1">
            <a:spLocks/>
          </p:cNvSpPr>
          <p:nvPr/>
        </p:nvSpPr>
        <p:spPr bwMode="auto">
          <a:xfrm>
            <a:off x="257175" y="142852"/>
            <a:ext cx="7699201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i="1" dirty="0" smtClean="0">
                <a:latin typeface="Calibri" pitchFamily="34" charset="0"/>
                <a:cs typeface="Calibri" pitchFamily="34" charset="0"/>
              </a:rPr>
              <a:t>3.1  MRPCA —— </a:t>
            </a:r>
            <a:r>
              <a:rPr lang="en-US" altLang="zh-CN" sz="2800" b="1" i="1" dirty="0" smtClean="0">
                <a:latin typeface="Calibri" pitchFamily="34" charset="0"/>
                <a:cs typeface="Calibri" pitchFamily="34" charset="0"/>
              </a:rPr>
              <a:t>Local Neighborhoods Processing</a:t>
            </a:r>
            <a:endParaRPr lang="zh-CN" altLang="en-US" sz="3200" b="1" kern="0" dirty="0">
              <a:effectLst/>
              <a:latin typeface="Calibri" pitchFamily="34" charset="0"/>
              <a:ea typeface="楷体" pitchFamily="49" charset="-122"/>
              <a:cs typeface="Calibri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89555" y="764704"/>
            <a:ext cx="7482845" cy="1168137"/>
            <a:chOff x="683568" y="964718"/>
            <a:chExt cx="7482845" cy="116813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8" y="964718"/>
              <a:ext cx="7482845" cy="1168137"/>
            </a:xfrm>
            <a:prstGeom prst="rect">
              <a:avLst/>
            </a:prstGeom>
          </p:spPr>
        </p:pic>
        <p:sp>
          <p:nvSpPr>
            <p:cNvPr id="6" name="椭圆 5"/>
            <p:cNvSpPr/>
            <p:nvPr/>
          </p:nvSpPr>
          <p:spPr>
            <a:xfrm>
              <a:off x="6981998" y="1078564"/>
              <a:ext cx="435648" cy="5760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tIns="18000" rIns="18000" bIns="18000" rtlCol="0" anchor="ctr">
              <a:noAutofit/>
            </a:bodyPr>
            <a:lstStyle/>
            <a:p>
              <a:pPr algn="ctr"/>
              <a:endParaRPr lang="zh-CN" altLang="en-US" sz="1400" b="1" dirty="0" smtClean="0">
                <a:solidFill>
                  <a:srgbClr val="336699"/>
                </a:solidFill>
                <a:latin typeface="楷体" pitchFamily="49" charset="-122"/>
                <a:ea typeface="楷体" pitchFamily="49" charset="-122"/>
                <a:cs typeface="MoolBoran" pitchFamily="34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668244" y="2021939"/>
                <a:ext cx="803297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indent="457200" latinLnBrk="1"/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Here, the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𝑖𝑙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a function to </a:t>
                </a:r>
                <a:r>
                  <a:rPr lang="en-US" altLang="zh-CN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 the influence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of points who have similar normal vector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244" y="2021939"/>
                <a:ext cx="8032976" cy="830997"/>
              </a:xfrm>
              <a:prstGeom prst="rect">
                <a:avLst/>
              </a:prstGeom>
              <a:blipFill>
                <a:blip r:embed="rId4"/>
                <a:stretch>
                  <a:fillRect l="-1215" t="-5882" r="-456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7495" y="3284984"/>
            <a:ext cx="1870849" cy="51657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555" y="4365104"/>
            <a:ext cx="3639206" cy="2279099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34089" y="2948751"/>
            <a:ext cx="3450643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Gaussian Kernel Function</a:t>
            </a:r>
          </a:p>
          <a:p>
            <a:pPr algn="ctr"/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Radial Basis Function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/>
          <p:cNvCxnSpPr>
            <a:stCxn id="2" idx="3"/>
          </p:cNvCxnSpPr>
          <p:nvPr/>
        </p:nvCxnSpPr>
        <p:spPr>
          <a:xfrm flipV="1">
            <a:off x="4684732" y="3548915"/>
            <a:ext cx="930684" cy="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6987985" y="3284984"/>
            <a:ext cx="320319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>
            <a:noAutofit/>
          </a:bodyPr>
          <a:lstStyle/>
          <a:p>
            <a:pPr algn="ctr"/>
            <a:endParaRPr lang="zh-CN" altLang="en-US" sz="1400" b="1" dirty="0" smtClean="0">
              <a:solidFill>
                <a:srgbClr val="336699"/>
              </a:solidFill>
              <a:latin typeface="楷体" pitchFamily="49" charset="-122"/>
              <a:ea typeface="楷体" pitchFamily="49" charset="-122"/>
              <a:cs typeface="MoolBoran" pitchFamily="34" charset="0"/>
            </a:endParaRPr>
          </a:p>
        </p:txBody>
      </p:sp>
      <p:cxnSp>
        <p:nvCxnSpPr>
          <p:cNvPr id="23" name="肘形连接符 22"/>
          <p:cNvCxnSpPr>
            <a:stCxn id="21" idx="4"/>
          </p:cNvCxnSpPr>
          <p:nvPr/>
        </p:nvCxnSpPr>
        <p:spPr>
          <a:xfrm rot="16200000" flipH="1">
            <a:off x="6904188" y="3960988"/>
            <a:ext cx="1008112" cy="52019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243693" y="4691909"/>
            <a:ext cx="29179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Angle between </a:t>
            </a:r>
          </a:p>
          <a:p>
            <a:pPr algn="ctr"/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oints’ 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ormals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77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571472" y="692696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3"/>
          <p:cNvSpPr txBox="1">
            <a:spLocks/>
          </p:cNvSpPr>
          <p:nvPr/>
        </p:nvSpPr>
        <p:spPr bwMode="auto">
          <a:xfrm>
            <a:off x="257175" y="142852"/>
            <a:ext cx="762719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i="1" dirty="0" smtClean="0">
                <a:latin typeface="Calibri" pitchFamily="34" charset="0"/>
                <a:cs typeface="Calibri" pitchFamily="34" charset="0"/>
              </a:rPr>
              <a:t>3.2  MRPCA —— </a:t>
            </a:r>
            <a:r>
              <a:rPr lang="en-US" altLang="zh-CN" sz="2800" b="1" i="1" dirty="0" smtClean="0">
                <a:latin typeface="Calibri" pitchFamily="34" charset="0"/>
                <a:cs typeface="Calibri" pitchFamily="34" charset="0"/>
              </a:rPr>
              <a:t>Overlapped </a:t>
            </a:r>
            <a:r>
              <a:rPr lang="en-US" altLang="zh-CN" sz="2800" b="1" i="1" dirty="0" smtClean="0">
                <a:latin typeface="Calibri" pitchFamily="34" charset="0"/>
                <a:cs typeface="Calibri" pitchFamily="34" charset="0"/>
              </a:rPr>
              <a:t>Regions Processing</a:t>
            </a:r>
            <a:endParaRPr lang="zh-CN" altLang="en-US" sz="3200" b="1" kern="0" dirty="0">
              <a:effectLst/>
              <a:latin typeface="Calibri" pitchFamily="34" charset="0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2941"/>
          <a:stretch/>
        </p:blipFill>
        <p:spPr>
          <a:xfrm>
            <a:off x="1763688" y="1052736"/>
            <a:ext cx="4752528" cy="68844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987823" y="1052736"/>
            <a:ext cx="2160240" cy="688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>
            <a:noAutofit/>
          </a:bodyPr>
          <a:lstStyle/>
          <a:p>
            <a:pPr algn="ctr"/>
            <a:endParaRPr lang="zh-CN" altLang="en-US" sz="1400" b="1" dirty="0" smtClean="0">
              <a:solidFill>
                <a:srgbClr val="336699"/>
              </a:solidFill>
              <a:latin typeface="楷体" pitchFamily="49" charset="-122"/>
              <a:ea typeface="楷体" pitchFamily="49" charset="-122"/>
              <a:cs typeface="MoolBoran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72224" y="1052736"/>
            <a:ext cx="1016000" cy="6884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" tIns="18000" rIns="18000" bIns="18000" rtlCol="0" anchor="ctr">
            <a:noAutofit/>
          </a:bodyPr>
          <a:lstStyle/>
          <a:p>
            <a:pPr algn="ctr"/>
            <a:endParaRPr lang="zh-CN" altLang="en-US" sz="1400" b="1" dirty="0" smtClean="0">
              <a:solidFill>
                <a:srgbClr val="336699"/>
              </a:solidFill>
              <a:latin typeface="楷体" pitchFamily="49" charset="-122"/>
              <a:ea typeface="楷体" pitchFamily="49" charset="-122"/>
              <a:cs typeface="MoolBoran" pitchFamily="34" charset="0"/>
            </a:endParaRPr>
          </a:p>
        </p:txBody>
      </p:sp>
      <p:cxnSp>
        <p:nvCxnSpPr>
          <p:cNvPr id="15" name="直接箭头连接符 14"/>
          <p:cNvCxnSpPr>
            <a:stCxn id="4" idx="2"/>
          </p:cNvCxnSpPr>
          <p:nvPr/>
        </p:nvCxnSpPr>
        <p:spPr>
          <a:xfrm>
            <a:off x="4067943" y="1741179"/>
            <a:ext cx="1" cy="4636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7" idx="2"/>
          </p:cNvCxnSpPr>
          <p:nvPr/>
        </p:nvCxnSpPr>
        <p:spPr>
          <a:xfrm>
            <a:off x="6080224" y="1741179"/>
            <a:ext cx="3944" cy="4636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0526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535737" y="750864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3"/>
          <p:cNvSpPr txBox="1">
            <a:spLocks/>
          </p:cNvSpPr>
          <p:nvPr/>
        </p:nvSpPr>
        <p:spPr bwMode="auto">
          <a:xfrm>
            <a:off x="257175" y="142852"/>
            <a:ext cx="7771209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i="1" dirty="0" smtClean="0">
                <a:latin typeface="Calibri" pitchFamily="34" charset="0"/>
                <a:cs typeface="Calibri" pitchFamily="34" charset="0"/>
              </a:rPr>
              <a:t>3.3  MRPCA —— Parameter Selection and Tuning</a:t>
            </a:r>
            <a:endParaRPr lang="zh-CN" altLang="en-US" sz="3200" b="1" kern="0" dirty="0">
              <a:effectLst/>
              <a:latin typeface="Calibri" pitchFamily="34" charset="0"/>
              <a:ea typeface="楷体" pitchFamily="49" charset="-122"/>
              <a:cs typeface="Calibri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4640639"/>
                  </p:ext>
                </p:extLst>
              </p:nvPr>
            </p:nvGraphicFramePr>
            <p:xfrm>
              <a:off x="535736" y="980728"/>
              <a:ext cx="7636663" cy="410445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804016">
                      <a:extLst>
                        <a:ext uri="{9D8B030D-6E8A-4147-A177-3AD203B41FA5}">
                          <a16:colId xmlns:a16="http://schemas.microsoft.com/office/drawing/2014/main" val="315472466"/>
                        </a:ext>
                      </a:extLst>
                    </a:gridCol>
                    <a:gridCol w="5832647">
                      <a:extLst>
                        <a:ext uri="{9D8B030D-6E8A-4147-A177-3AD203B41FA5}">
                          <a16:colId xmlns:a16="http://schemas.microsoft.com/office/drawing/2014/main" val="1079428929"/>
                        </a:ext>
                      </a:extLst>
                    </a:gridCol>
                  </a:tblGrid>
                  <a:tr h="5130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Descriptions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9170159"/>
                      </a:ext>
                    </a:extLst>
                  </a:tr>
                  <a:tr h="51305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𝜆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sparsity parameter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5196459"/>
                      </a:ext>
                    </a:extLst>
                  </a:tr>
                  <a:tr h="51305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number of iterations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7325739"/>
                      </a:ext>
                    </a:extLst>
                  </a:tr>
                  <a:tr h="51305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𝑡𝑜𝑙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convergence tolerance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2021693"/>
                      </a:ext>
                    </a:extLst>
                  </a:tr>
                  <a:tr h="51305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𝐾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neighborhood</a:t>
                          </a:r>
                          <a:r>
                            <a:rPr lang="en-US" altLang="zh-CN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size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0336547"/>
                      </a:ext>
                    </a:extLst>
                  </a:tr>
                  <a:tr h="51305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𝛿</m:t>
                                    </m:r>
                                  </m:e>
                                  <m:sub>
                                    <m:r>
                                      <a:rPr lang="zh-CN" altLang="en-US" sz="2400" i="1" smtClean="0"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parameter of normal weights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663826"/>
                      </a:ext>
                    </a:extLst>
                  </a:tr>
                  <a:tr h="51305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𝜏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data fitting parameter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024258"/>
                      </a:ext>
                    </a:extLst>
                  </a:tr>
                  <a:tr h="513057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number of MRPCA iterations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0916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54640639"/>
                  </p:ext>
                </p:extLst>
              </p:nvPr>
            </p:nvGraphicFramePr>
            <p:xfrm>
              <a:off x="535736" y="980728"/>
              <a:ext cx="7636663" cy="410445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1804016">
                      <a:extLst>
                        <a:ext uri="{9D8B030D-6E8A-4147-A177-3AD203B41FA5}">
                          <a16:colId xmlns:a16="http://schemas.microsoft.com/office/drawing/2014/main" val="315472466"/>
                        </a:ext>
                      </a:extLst>
                    </a:gridCol>
                    <a:gridCol w="5832647">
                      <a:extLst>
                        <a:ext uri="{9D8B030D-6E8A-4147-A177-3AD203B41FA5}">
                          <a16:colId xmlns:a16="http://schemas.microsoft.com/office/drawing/2014/main" val="1079428929"/>
                        </a:ext>
                      </a:extLst>
                    </a:gridCol>
                  </a:tblGrid>
                  <a:tr h="51305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Parameters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Descriptions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59170159"/>
                      </a:ext>
                    </a:extLst>
                  </a:tr>
                  <a:tr h="51305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38" t="-107059" r="-325000" b="-6105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sparsity parameter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5196459"/>
                      </a:ext>
                    </a:extLst>
                  </a:tr>
                  <a:tr h="51305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38" t="-209524" r="-325000" b="-5178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number of iterations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67325739"/>
                      </a:ext>
                    </a:extLst>
                  </a:tr>
                  <a:tr h="51305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38" t="-305882" r="-325000" b="-41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convergence tolerance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2021693"/>
                      </a:ext>
                    </a:extLst>
                  </a:tr>
                  <a:tr h="51305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38" t="-410714" r="-325000" b="-3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neighborhood</a:t>
                          </a:r>
                          <a:r>
                            <a:rPr lang="en-US" altLang="zh-CN" sz="240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size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50336547"/>
                      </a:ext>
                    </a:extLst>
                  </a:tr>
                  <a:tr h="51305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38" t="-510714" r="-325000" b="-2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parameter of normal weights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43663826"/>
                      </a:ext>
                    </a:extLst>
                  </a:tr>
                  <a:tr h="51305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38" t="-603529" r="-325000" b="-11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data fitting parameter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3024258"/>
                      </a:ext>
                    </a:extLst>
                  </a:tr>
                  <a:tr h="51305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38" t="-711905" r="-325000" b="-154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The number of MRPCA iterations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70916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141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010385379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1">
              <a:shade val="50000"/>
            </a:schemeClr>
          </a:solidFill>
        </a:ln>
      </a:spPr>
      <a:bodyPr lIns="18000" tIns="18000" rIns="18000" bIns="18000" rtlCol="0" anchor="ctr">
        <a:noAutofit/>
      </a:bodyPr>
      <a:lstStyle>
        <a:defPPr algn="ctr">
          <a:defRPr sz="1400" b="1" dirty="0" smtClean="0">
            <a:solidFill>
              <a:srgbClr val="336699"/>
            </a:solidFill>
            <a:latin typeface="楷体" pitchFamily="49" charset="-122"/>
            <a:ea typeface="楷体" pitchFamily="49" charset="-122"/>
            <a:cs typeface="MoolBoran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23AB631-2C77-48E2-965F-5E9DD09909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TS010385379</Template>
  <TotalTime>24461</TotalTime>
  <Words>506</Words>
  <Application>Microsoft Office PowerPoint</Application>
  <PresentationFormat>全屏显示(4:3)</PresentationFormat>
  <Paragraphs>121</Paragraphs>
  <Slides>19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MoolBoran</vt:lpstr>
      <vt:lpstr>宋体</vt:lpstr>
      <vt:lpstr>楷体</vt:lpstr>
      <vt:lpstr>Arial</vt:lpstr>
      <vt:lpstr>Calibri</vt:lpstr>
      <vt:lpstr>Cambria Math</vt:lpstr>
      <vt:lpstr>Comic Sans MS</vt:lpstr>
      <vt:lpstr>Times New Roman</vt:lpstr>
      <vt:lpstr>Wingdings</vt:lpstr>
      <vt:lpstr>TS010385379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Realistic following behaviors for crowd simulation</dc:title>
  <dc:creator>shan luo</dc:creator>
  <cp:lastModifiedBy>linlinge</cp:lastModifiedBy>
  <cp:revision>1664</cp:revision>
  <dcterms:created xsi:type="dcterms:W3CDTF">2013-05-03T12:25:51Z</dcterms:created>
  <dcterms:modified xsi:type="dcterms:W3CDTF">2019-03-24T10:54:08Z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TC103853799990</vt:lpwstr>
  </property>
</Properties>
</file>